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5"/>
  </p:notesMasterIdLst>
  <p:sldIdLst>
    <p:sldId id="280" r:id="rId2"/>
    <p:sldId id="256" r:id="rId3"/>
    <p:sldId id="258" r:id="rId4"/>
    <p:sldId id="281" r:id="rId5"/>
    <p:sldId id="292" r:id="rId6"/>
    <p:sldId id="260" r:id="rId7"/>
    <p:sldId id="282" r:id="rId8"/>
    <p:sldId id="275" r:id="rId9"/>
    <p:sldId id="262" r:id="rId10"/>
    <p:sldId id="283" r:id="rId11"/>
    <p:sldId id="293" r:id="rId12"/>
    <p:sldId id="263" r:id="rId13"/>
    <p:sldId id="264" r:id="rId14"/>
    <p:sldId id="285" r:id="rId15"/>
    <p:sldId id="265" r:id="rId16"/>
    <p:sldId id="294" r:id="rId17"/>
    <p:sldId id="266" r:id="rId18"/>
    <p:sldId id="267" r:id="rId19"/>
    <p:sldId id="295" r:id="rId20"/>
    <p:sldId id="276" r:id="rId21"/>
    <p:sldId id="287" r:id="rId22"/>
    <p:sldId id="269" r:id="rId23"/>
    <p:sldId id="289" r:id="rId24"/>
    <p:sldId id="270" r:id="rId25"/>
    <p:sldId id="286" r:id="rId26"/>
    <p:sldId id="296" r:id="rId27"/>
    <p:sldId id="288" r:id="rId28"/>
    <p:sldId id="273" r:id="rId29"/>
    <p:sldId id="298" r:id="rId30"/>
    <p:sldId id="297" r:id="rId31"/>
    <p:sldId id="277" r:id="rId32"/>
    <p:sldId id="278" r:id="rId33"/>
    <p:sldId id="279" r:id="rId34"/>
  </p:sldIdLst>
  <p:sldSz cx="9144000" cy="6858000" type="screen4x3"/>
  <p:notesSz cx="6858000" cy="9144000"/>
  <p:defaultTextStyle>
    <a:defPPr>
      <a:defRPr lang="ar-A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0075"/>
    <a:srgbClr val="D20091"/>
    <a:srgbClr val="FFB3EB"/>
    <a:srgbClr val="000082"/>
    <a:srgbClr val="000092"/>
    <a:srgbClr val="0000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9520" autoAdjust="0"/>
  </p:normalViewPr>
  <p:slideViewPr>
    <p:cSldViewPr>
      <p:cViewPr>
        <p:scale>
          <a:sx n="68" d="100"/>
          <a:sy n="68" d="100"/>
        </p:scale>
        <p:origin x="-144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D05CA1-2ACE-4EC3-A65A-3469926518C3}" type="datetimeFigureOut">
              <a:rPr lang="en-US" smtClean="0"/>
              <a:t>3/29/2016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B890B-0F98-44A4-BA3B-A742A2792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45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B890B-0F98-44A4-BA3B-A742A27924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60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Reactive arthritis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B890B-0F98-44A4-BA3B-A742A27924A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141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Urine and vaginal swabs are suitable only for PCR.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B890B-0F98-44A4-BA3B-A742A27924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13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M. Hominis is sensitive to clindamycin but ureaplasma is resistant.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B890B-0F98-44A4-BA3B-A742A27924A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07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named after Hermann L. Gardner, an American Bacteriologist who discovered </a:t>
            </a:r>
            <a:r>
              <a:rPr lang="en-US" dirty="0" smtClean="0"/>
              <a:t>it.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B890B-0F98-44A4-BA3B-A742A27924A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624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Herpes simplex virus: Rarely, in utero infection occurs as a result of transplacental or ascending </a:t>
            </a:r>
            <a:r>
              <a:rPr lang="en-US" dirty="0" err="1" smtClean="0"/>
              <a:t>transmembranous</a:t>
            </a:r>
            <a:r>
              <a:rPr lang="en-US" dirty="0" smtClean="0"/>
              <a:t> infection, as suggested by the presence of early neonatal HSV infection despite delivery by cesarean before both labor and rupture of fetal membranes (</a:t>
            </a:r>
            <a:r>
              <a:rPr lang="en-US" dirty="0" err="1" smtClean="0"/>
              <a:t>UpTodate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B890B-0F98-44A4-BA3B-A742A27924A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679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379447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870082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69556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2419311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51318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2279169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3686631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410355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87352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219576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2509957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2FC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81AA1-C992-4325-A316-1D7055AF9997}" type="datetimeFigureOut">
              <a:rPr lang="ar-AE" smtClean="0"/>
              <a:t>20/06/1437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095F2-AA5A-4873-913D-154861DCC7B9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4202344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Autofit/>
          </a:bodyPr>
          <a:lstStyle/>
          <a:p>
            <a:r>
              <a:rPr lang="en-US" sz="5400" b="1" u="sng" dirty="0">
                <a:solidFill>
                  <a:srgbClr val="7030A0"/>
                </a:solidFill>
              </a:rPr>
              <a:t>Non-gonococcal </a:t>
            </a:r>
            <a:r>
              <a:rPr lang="en-US" sz="5400" b="1" u="sng" dirty="0" smtClean="0">
                <a:solidFill>
                  <a:srgbClr val="7030A0"/>
                </a:solidFill>
              </a:rPr>
              <a:t>Urethritis</a:t>
            </a:r>
            <a:r>
              <a:rPr lang="en-US" sz="5400" b="1" dirty="0">
                <a:solidFill>
                  <a:srgbClr val="7030A0"/>
                </a:solidFill>
              </a:rPr>
              <a:t/>
            </a:r>
            <a:br>
              <a:rPr lang="en-US" sz="5400" b="1" dirty="0">
                <a:solidFill>
                  <a:srgbClr val="7030A0"/>
                </a:solidFill>
              </a:rPr>
            </a:br>
            <a:r>
              <a:rPr lang="en-US" sz="5400" b="1" dirty="0" smtClean="0">
                <a:solidFill>
                  <a:srgbClr val="D20091"/>
                </a:solidFill>
              </a:rPr>
              <a:t>(Chlamydia, </a:t>
            </a:r>
            <a:r>
              <a:rPr lang="en-US" sz="5400" b="1" dirty="0">
                <a:solidFill>
                  <a:srgbClr val="D20091"/>
                </a:solidFill>
              </a:rPr>
              <a:t>Mycoplasma, Ureaplasma, and </a:t>
            </a:r>
            <a:r>
              <a:rPr lang="en-US" sz="5400" b="1" dirty="0" smtClean="0">
                <a:solidFill>
                  <a:srgbClr val="D20091"/>
                </a:solidFill>
              </a:rPr>
              <a:t>others)</a:t>
            </a:r>
            <a:endParaRPr lang="en-US" sz="5400" b="1" dirty="0">
              <a:solidFill>
                <a:srgbClr val="D2009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908720"/>
            <a:ext cx="8496944" cy="4176464"/>
          </a:xfrm>
          <a:ln w="57150">
            <a:solidFill>
              <a:srgbClr val="7030A0"/>
            </a:solidFill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446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037" y="116632"/>
            <a:ext cx="4274443" cy="66247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84168" y="218728"/>
            <a:ext cx="2736304" cy="7703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000" b="1" dirty="0" smtClean="0">
                <a:solidFill>
                  <a:srgbClr val="7030A0"/>
                </a:solidFill>
              </a:rPr>
              <a:t>Inguinal adenopathy</a:t>
            </a:r>
            <a:endParaRPr lang="en-US" sz="2000" b="1" dirty="0">
              <a:solidFill>
                <a:srgbClr val="7030A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98"/>
          <a:stretch/>
        </p:blipFill>
        <p:spPr bwMode="auto">
          <a:xfrm>
            <a:off x="179512" y="116632"/>
            <a:ext cx="4176463" cy="66247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84738" y="141468"/>
            <a:ext cx="2736304" cy="7703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2000" b="1" dirty="0" smtClean="0">
                <a:solidFill>
                  <a:srgbClr val="7030A0"/>
                </a:solidFill>
              </a:rPr>
              <a:t>LGV penile ulcer</a:t>
            </a:r>
            <a:endParaRPr lang="en-US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52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056" y="260648"/>
            <a:ext cx="4616439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960440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60" r="41895"/>
          <a:stretch/>
        </p:blipFill>
        <p:spPr bwMode="auto">
          <a:xfrm rot="5400000">
            <a:off x="752469" y="3290343"/>
            <a:ext cx="2958542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84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8784976" cy="432047"/>
          </a:xfrm>
          <a:noFill/>
        </p:spPr>
        <p:txBody>
          <a:bodyPr>
            <a:noAutofit/>
          </a:bodyPr>
          <a:lstStyle/>
          <a:p>
            <a:pPr algn="l" rtl="0"/>
            <a:r>
              <a:rPr lang="en-US" sz="3200" b="1" dirty="0" smtClean="0">
                <a:solidFill>
                  <a:srgbClr val="7030A0"/>
                </a:solidFill>
              </a:rPr>
              <a:t>Diagnosis of </a:t>
            </a:r>
            <a:r>
              <a:rPr lang="en-US" sz="3200" b="1" i="1" dirty="0" smtClean="0">
                <a:solidFill>
                  <a:srgbClr val="7030A0"/>
                </a:solidFill>
              </a:rPr>
              <a:t>Chlamydia trachomatis </a:t>
            </a:r>
            <a:r>
              <a:rPr lang="en-US" sz="3200" b="1" dirty="0" smtClean="0">
                <a:solidFill>
                  <a:srgbClr val="7030A0"/>
                </a:solidFill>
              </a:rPr>
              <a:t>infection: </a:t>
            </a:r>
            <a:endParaRPr lang="ar-AE" sz="3200" b="1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620688"/>
            <a:ext cx="8928992" cy="612068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srgbClr val="D20091"/>
                </a:solidFill>
              </a:rPr>
              <a:t>Clinical specimens:</a:t>
            </a:r>
          </a:p>
          <a:p>
            <a:pPr algn="l" rtl="0"/>
            <a:r>
              <a:rPr lang="en-US" sz="3000" dirty="0" smtClean="0">
                <a:solidFill>
                  <a:schemeClr val="tx1"/>
                </a:solidFill>
              </a:rPr>
              <a:t>Urethral discharge, HVS, endocervical swab, urine (scraping of the epithelial or </a:t>
            </a:r>
            <a:r>
              <a:rPr lang="en-US" sz="3000" dirty="0" err="1" smtClean="0">
                <a:solidFill>
                  <a:schemeClr val="tx1"/>
                </a:solidFill>
              </a:rPr>
              <a:t>squamo</a:t>
            </a:r>
            <a:r>
              <a:rPr lang="en-US" sz="3000" dirty="0" smtClean="0">
                <a:solidFill>
                  <a:schemeClr val="tx1"/>
                </a:solidFill>
              </a:rPr>
              <a:t>-columnar </a:t>
            </a:r>
            <a:r>
              <a:rPr lang="en-US" sz="3000" dirty="0" smtClean="0">
                <a:solidFill>
                  <a:schemeClr val="tx1"/>
                </a:solidFill>
              </a:rPr>
              <a:t>junction)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D20091"/>
                </a:solidFill>
              </a:rPr>
              <a:t>Direct microscopy:                                                          </a:t>
            </a:r>
            <a:r>
              <a:rPr lang="en-US" sz="3000" dirty="0" smtClean="0">
                <a:solidFill>
                  <a:schemeClr val="tx1"/>
                </a:solidFill>
              </a:rPr>
              <a:t> A-Immunofluorescent microscopy.                                            B-Electron microscopy. 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3000" dirty="0">
                <a:solidFill>
                  <a:srgbClr val="D20091"/>
                </a:solidFill>
              </a:rPr>
              <a:t>Culture: </a:t>
            </a:r>
            <a:r>
              <a:rPr lang="en-US" sz="3000" dirty="0">
                <a:solidFill>
                  <a:schemeClr val="tx1"/>
                </a:solidFill>
              </a:rPr>
              <a:t>cell </a:t>
            </a:r>
            <a:r>
              <a:rPr lang="en-US" sz="3000" dirty="0" smtClean="0">
                <a:solidFill>
                  <a:schemeClr val="tx1"/>
                </a:solidFill>
              </a:rPr>
              <a:t>culture or embryonated eggs culture</a:t>
            </a:r>
            <a:r>
              <a:rPr lang="en-US" sz="3000" i="1" dirty="0" smtClean="0">
                <a:solidFill>
                  <a:schemeClr val="tx1"/>
                </a:solidFill>
              </a:rPr>
              <a:t>.</a:t>
            </a:r>
            <a:endParaRPr lang="en-US" sz="3000" dirty="0">
              <a:solidFill>
                <a:schemeClr val="tx1"/>
              </a:solidFill>
            </a:endParaRP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D20091"/>
                </a:solidFill>
              </a:rPr>
              <a:t>Detection of chlamydia genetic material by PCR. </a:t>
            </a:r>
            <a:endParaRPr lang="en-US" sz="3000" dirty="0">
              <a:solidFill>
                <a:srgbClr val="D20091"/>
              </a:solidFill>
            </a:endParaRP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D20091"/>
                </a:solidFill>
              </a:rPr>
              <a:t>Serology: </a:t>
            </a:r>
            <a:r>
              <a:rPr lang="en-US" sz="3000" dirty="0" smtClean="0">
                <a:solidFill>
                  <a:schemeClr val="tx1"/>
                </a:solidFill>
              </a:rPr>
              <a:t>helpful</a:t>
            </a:r>
            <a:r>
              <a:rPr lang="en-US" sz="3000" b="1" dirty="0" smtClean="0">
                <a:solidFill>
                  <a:srgbClr val="FF0000"/>
                </a:solidFill>
              </a:rPr>
              <a:t> </a:t>
            </a:r>
            <a:r>
              <a:rPr lang="en-US" sz="3000" dirty="0" smtClean="0">
                <a:solidFill>
                  <a:srgbClr val="C00000"/>
                </a:solidFill>
              </a:rPr>
              <a:t>only</a:t>
            </a:r>
            <a:r>
              <a:rPr lang="en-US" sz="3000" dirty="0" smtClean="0">
                <a:solidFill>
                  <a:schemeClr val="tx1"/>
                </a:solidFill>
              </a:rPr>
              <a:t> in </a:t>
            </a:r>
            <a:r>
              <a:rPr lang="en-US" sz="3000" b="1" dirty="0" smtClean="0">
                <a:solidFill>
                  <a:schemeClr val="tx1"/>
                </a:solidFill>
              </a:rPr>
              <a:t>LGV</a:t>
            </a:r>
            <a:r>
              <a:rPr lang="en-US" sz="3000" i="1" dirty="0" smtClean="0">
                <a:solidFill>
                  <a:schemeClr val="tx1"/>
                </a:solidFill>
              </a:rPr>
              <a:t>.</a:t>
            </a:r>
          </a:p>
          <a:p>
            <a:pPr algn="l" rtl="0"/>
            <a:r>
              <a:rPr lang="en-US" sz="3000" b="1" dirty="0" smtClean="0">
                <a:solidFill>
                  <a:srgbClr val="7030A0"/>
                </a:solidFill>
              </a:rPr>
              <a:t>Treatment:</a:t>
            </a:r>
            <a:r>
              <a:rPr lang="en-US" sz="3000" dirty="0" smtClean="0">
                <a:solidFill>
                  <a:schemeClr val="tx1"/>
                </a:solidFill>
              </a:rPr>
              <a:t> Doxycycline, azithromycin, </a:t>
            </a:r>
            <a:r>
              <a:rPr lang="en-US" sz="3000" dirty="0" smtClean="0">
                <a:solidFill>
                  <a:schemeClr val="tx1"/>
                </a:solidFill>
              </a:rPr>
              <a:t>erythromycin.</a:t>
            </a:r>
          </a:p>
        </p:txBody>
      </p:sp>
    </p:spTree>
    <p:extLst>
      <p:ext uri="{BB962C8B-B14F-4D97-AF65-F5344CB8AC3E}">
        <p14:creationId xmlns:p14="http://schemas.microsoft.com/office/powerpoint/2010/main" val="38198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856984" cy="432047"/>
          </a:xfrm>
          <a:noFill/>
        </p:spPr>
        <p:txBody>
          <a:bodyPr>
            <a:noAutofit/>
          </a:bodyPr>
          <a:lstStyle/>
          <a:p>
            <a:pPr algn="l" rtl="0"/>
            <a:endParaRPr lang="ar-AE" sz="2800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692696"/>
            <a:ext cx="8856984" cy="5904656"/>
          </a:xfrm>
          <a:noFill/>
        </p:spPr>
        <p:txBody>
          <a:bodyPr>
            <a:normAutofit/>
          </a:bodyPr>
          <a:lstStyle/>
          <a:p>
            <a:pPr algn="l" rtl="0"/>
            <a:endParaRPr lang="en-US" sz="2000" b="1" dirty="0" smtClean="0">
              <a:solidFill>
                <a:srgbClr val="FF0000"/>
              </a:solidFill>
            </a:endParaRPr>
          </a:p>
          <a:p>
            <a:pPr algn="l" rtl="0"/>
            <a:endParaRPr lang="en-US" sz="2000" b="1" dirty="0">
              <a:solidFill>
                <a:srgbClr val="FF0000"/>
              </a:solidFill>
            </a:endParaRPr>
          </a:p>
          <a:p>
            <a:pPr algn="l" rtl="0"/>
            <a:endParaRPr lang="en-US" sz="2000" b="1" dirty="0" smtClean="0">
              <a:solidFill>
                <a:srgbClr val="FF0000"/>
              </a:solidFill>
            </a:endParaRPr>
          </a:p>
          <a:p>
            <a:pPr algn="l" rtl="0"/>
            <a:endParaRPr lang="en-US" sz="2000" b="1" dirty="0">
              <a:solidFill>
                <a:srgbClr val="FF0000"/>
              </a:solidFill>
            </a:endParaRPr>
          </a:p>
          <a:p>
            <a:pPr algn="l" rtl="0"/>
            <a:endParaRPr lang="en-US" sz="2000" b="1" dirty="0" smtClean="0">
              <a:solidFill>
                <a:srgbClr val="FF0000"/>
              </a:solidFill>
            </a:endParaRPr>
          </a:p>
          <a:p>
            <a:pPr algn="l" rtl="0"/>
            <a:endParaRPr lang="en-US" sz="2000" b="1" dirty="0">
              <a:solidFill>
                <a:srgbClr val="FF0000"/>
              </a:solidFill>
            </a:endParaRPr>
          </a:p>
          <a:p>
            <a:pPr algn="l" rtl="0"/>
            <a:endParaRPr lang="en-US" sz="2000" b="1" dirty="0" smtClean="0">
              <a:solidFill>
                <a:srgbClr val="FF0000"/>
              </a:solidFill>
            </a:endParaRPr>
          </a:p>
          <a:p>
            <a:pPr algn="l" rtl="0"/>
            <a:endParaRPr lang="en-US" sz="2000" b="1" dirty="0">
              <a:solidFill>
                <a:srgbClr val="FF0000"/>
              </a:solidFill>
            </a:endParaRPr>
          </a:p>
          <a:p>
            <a:pPr algn="l" rtl="0"/>
            <a:endParaRPr lang="en-US" sz="2000" b="1" dirty="0" smtClean="0">
              <a:solidFill>
                <a:srgbClr val="FF0000"/>
              </a:solidFill>
            </a:endParaRPr>
          </a:p>
          <a:p>
            <a:pPr algn="l" rtl="0"/>
            <a:endParaRPr lang="en-US" sz="2000" b="1" dirty="0">
              <a:solidFill>
                <a:srgbClr val="FF0000"/>
              </a:solidFill>
            </a:endParaRPr>
          </a:p>
          <a:p>
            <a:pPr algn="l" rtl="0"/>
            <a:endParaRPr lang="en-US" sz="2000" b="1" dirty="0" smtClean="0">
              <a:solidFill>
                <a:srgbClr val="FF0000"/>
              </a:solidFill>
            </a:endParaRPr>
          </a:p>
          <a:p>
            <a:pPr algn="l" rtl="0"/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nimer\Desktop\C_trachomat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2" y="35594"/>
            <a:ext cx="4536504" cy="6669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nimer\Desktop\endebclathrin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594"/>
            <a:ext cx="4104455" cy="32990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nimer\Desktop\B2201715-Chlamydia_trachomatis_bacteria,_TEM-SP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45024"/>
            <a:ext cx="4104455" cy="30599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07504" y="5636096"/>
            <a:ext cx="2664296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b="1" dirty="0">
                <a:solidFill>
                  <a:srgbClr val="7030A0"/>
                </a:solidFill>
              </a:rPr>
              <a:t>Immunofluorescent </a:t>
            </a:r>
          </a:p>
          <a:p>
            <a:pPr algn="l"/>
            <a:r>
              <a:rPr lang="en-US" b="1" dirty="0">
                <a:solidFill>
                  <a:srgbClr val="7030A0"/>
                </a:solidFill>
              </a:rPr>
              <a:t>staining of inclusion body</a:t>
            </a:r>
            <a:r>
              <a:rPr lang="en-US" dirty="0"/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4902482" y="180456"/>
            <a:ext cx="2376264" cy="55435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b="1" dirty="0">
                <a:solidFill>
                  <a:srgbClr val="7030A0"/>
                </a:solidFill>
              </a:rPr>
              <a:t>Electron microscopy </a:t>
            </a:r>
          </a:p>
        </p:txBody>
      </p:sp>
      <p:sp>
        <p:nvSpPr>
          <p:cNvPr id="6" name="Rectangle 5"/>
          <p:cNvSpPr/>
          <p:nvPr/>
        </p:nvSpPr>
        <p:spPr>
          <a:xfrm>
            <a:off x="5140817" y="6128890"/>
            <a:ext cx="3312368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en-US" b="1" dirty="0" smtClean="0">
                <a:solidFill>
                  <a:srgbClr val="7030A0"/>
                </a:solidFill>
              </a:rPr>
              <a:t>Immuno-</a:t>
            </a:r>
            <a:r>
              <a:rPr lang="en-US" b="1" dirty="0" err="1" smtClean="0">
                <a:solidFill>
                  <a:srgbClr val="7030A0"/>
                </a:solidFill>
              </a:rPr>
              <a:t>electrone</a:t>
            </a:r>
            <a:r>
              <a:rPr lang="en-US" b="1" dirty="0" smtClean="0">
                <a:solidFill>
                  <a:srgbClr val="7030A0"/>
                </a:solidFill>
              </a:rPr>
              <a:t> microscopy </a:t>
            </a:r>
            <a:endParaRPr lang="en-US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0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i="1" dirty="0">
                <a:solidFill>
                  <a:srgbClr val="7030A0"/>
                </a:solidFill>
              </a:rPr>
              <a:t>Mycoplasma hominis, Mycoplasma genitalium, </a:t>
            </a:r>
            <a:r>
              <a:rPr lang="en-US" sz="4800" b="1" dirty="0">
                <a:solidFill>
                  <a:srgbClr val="7030A0"/>
                </a:solidFill>
              </a:rPr>
              <a:t>and</a:t>
            </a:r>
            <a:r>
              <a:rPr lang="en-US" sz="4800" b="1" i="1" dirty="0">
                <a:solidFill>
                  <a:srgbClr val="7030A0"/>
                </a:solidFill>
              </a:rPr>
              <a:t> </a:t>
            </a:r>
            <a:r>
              <a:rPr lang="en-US" sz="4800" b="1" dirty="0">
                <a:solidFill>
                  <a:srgbClr val="7030A0"/>
                </a:solidFill>
              </a:rPr>
              <a:t> </a:t>
            </a:r>
            <a:r>
              <a:rPr lang="en-US" sz="4800" b="1" i="1" dirty="0">
                <a:solidFill>
                  <a:srgbClr val="7030A0"/>
                </a:solidFill>
              </a:rPr>
              <a:t>Ureaplasma </a:t>
            </a:r>
            <a:r>
              <a:rPr lang="en-US" sz="4800" b="1" i="1" dirty="0" smtClean="0">
                <a:solidFill>
                  <a:srgbClr val="7030A0"/>
                </a:solidFill>
              </a:rPr>
              <a:t>urealyticum</a:t>
            </a:r>
            <a:endParaRPr lang="en-US" sz="4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11560" y="1268760"/>
            <a:ext cx="7920880" cy="3816424"/>
          </a:xfrm>
          <a:ln>
            <a:solidFill>
              <a:schemeClr val="accent1"/>
            </a:solidFill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88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9E0075"/>
                </a:solidFill>
              </a:rPr>
              <a:t>Mycoplasma&amp; Ureaplasma</a:t>
            </a:r>
            <a:endParaRPr lang="en-US" sz="3600" b="1" dirty="0">
              <a:solidFill>
                <a:srgbClr val="9E007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79512" y="764704"/>
            <a:ext cx="8856984" cy="5976664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3100" dirty="0" smtClean="0">
                <a:solidFill>
                  <a:schemeClr val="tx1"/>
                </a:solidFill>
              </a:rPr>
              <a:t>The </a:t>
            </a:r>
            <a:r>
              <a:rPr lang="en-US" sz="3100" b="1" dirty="0" smtClean="0">
                <a:solidFill>
                  <a:schemeClr val="tx1"/>
                </a:solidFill>
              </a:rPr>
              <a:t>smallest</a:t>
            </a:r>
            <a:r>
              <a:rPr lang="en-US" sz="3100" b="1" dirty="0" smtClean="0">
                <a:solidFill>
                  <a:srgbClr val="0070C0"/>
                </a:solidFill>
              </a:rPr>
              <a:t> </a:t>
            </a:r>
            <a:r>
              <a:rPr lang="en-US" sz="3100" b="1" dirty="0" smtClean="0">
                <a:solidFill>
                  <a:schemeClr val="tx1"/>
                </a:solidFill>
              </a:rPr>
              <a:t>prokaryotic </a:t>
            </a:r>
            <a:r>
              <a:rPr lang="en-US" sz="3100" dirty="0" smtClean="0">
                <a:solidFill>
                  <a:schemeClr val="tx1"/>
                </a:solidFill>
              </a:rPr>
              <a:t>microbe capable of </a:t>
            </a:r>
            <a:r>
              <a:rPr lang="en-US" sz="3100" b="1" dirty="0" smtClean="0">
                <a:solidFill>
                  <a:schemeClr val="tx1"/>
                </a:solidFill>
              </a:rPr>
              <a:t>growth on cell-free media.  </a:t>
            </a:r>
            <a:endParaRPr lang="en-US" sz="3100" b="1" dirty="0">
              <a:solidFill>
                <a:schemeClr val="tx1"/>
              </a:solidFill>
            </a:endParaRPr>
          </a:p>
          <a:p>
            <a:r>
              <a:rPr lang="en-US" sz="3100" dirty="0" smtClean="0">
                <a:solidFill>
                  <a:schemeClr val="tx1"/>
                </a:solidFill>
              </a:rPr>
              <a:t>Extremely small size (0.1-0.3 micrometer): pass through sterilization filters</a:t>
            </a:r>
            <a:r>
              <a:rPr lang="en-US" sz="3100" dirty="0"/>
              <a:t>. Small Ds DNA</a:t>
            </a:r>
            <a:r>
              <a:rPr lang="en-US" sz="3100" dirty="0" smtClean="0"/>
              <a:t>.</a:t>
            </a:r>
            <a:endParaRPr lang="en-US" sz="31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100" b="1" dirty="0" smtClean="0">
                <a:solidFill>
                  <a:srgbClr val="C00000"/>
                </a:solidFill>
              </a:rPr>
              <a:t>Lack cell </a:t>
            </a:r>
            <a:r>
              <a:rPr lang="en-US" sz="3100" b="1" dirty="0" smtClean="0">
                <a:solidFill>
                  <a:srgbClr val="C00000"/>
                </a:solidFill>
              </a:rPr>
              <a:t>wall </a:t>
            </a:r>
            <a:r>
              <a:rPr lang="en-US" sz="3100" dirty="0" smtClean="0">
                <a:solidFill>
                  <a:srgbClr val="C00000"/>
                </a:solidFill>
              </a:rPr>
              <a:t>(No peptidoglycan):</a:t>
            </a:r>
            <a:endParaRPr lang="en-US" sz="3100" dirty="0" smtClean="0">
              <a:solidFill>
                <a:srgbClr val="C00000"/>
              </a:solidFill>
            </a:endParaRPr>
          </a:p>
          <a:p>
            <a:pPr marL="914400" lvl="1" indent="-457200" algn="l">
              <a:buClr>
                <a:srgbClr val="9E0075"/>
              </a:buClr>
              <a:buSzPct val="70000"/>
              <a:buFont typeface="Courier New" panose="02070309020205020404" pitchFamily="49" charset="0"/>
              <a:buChar char="o"/>
            </a:pPr>
            <a:r>
              <a:rPr lang="en-US" sz="3100" dirty="0" smtClean="0">
                <a:solidFill>
                  <a:srgbClr val="C00000"/>
                </a:solidFill>
              </a:rPr>
              <a:t>Elastic</a:t>
            </a:r>
            <a:r>
              <a:rPr lang="en-US" sz="3100" dirty="0" smtClean="0">
                <a:solidFill>
                  <a:schemeClr val="tx1"/>
                </a:solidFill>
              </a:rPr>
              <a:t> and </a:t>
            </a:r>
            <a:r>
              <a:rPr lang="en-US" sz="3100" dirty="0" smtClean="0">
                <a:solidFill>
                  <a:srgbClr val="C00000"/>
                </a:solidFill>
              </a:rPr>
              <a:t>pleomorphic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smtClean="0">
                <a:solidFill>
                  <a:schemeClr val="tx1"/>
                </a:solidFill>
              </a:rPr>
              <a:t>(</a:t>
            </a:r>
            <a:r>
              <a:rPr lang="en-US" sz="3100" b="1" dirty="0" smtClean="0">
                <a:solidFill>
                  <a:schemeClr val="tx1"/>
                </a:solidFill>
              </a:rPr>
              <a:t>cannot</a:t>
            </a:r>
            <a:r>
              <a:rPr lang="en-US" sz="3100" dirty="0" smtClean="0">
                <a:solidFill>
                  <a:schemeClr val="tx1"/>
                </a:solidFill>
              </a:rPr>
              <a:t> be classified as cocci or bacilli). </a:t>
            </a:r>
            <a:endParaRPr lang="en-US" sz="3100" dirty="0">
              <a:solidFill>
                <a:schemeClr val="tx1"/>
              </a:solidFill>
            </a:endParaRPr>
          </a:p>
          <a:p>
            <a:pPr marL="914400" lvl="1" indent="-457200" algn="l">
              <a:buClr>
                <a:srgbClr val="9E0075"/>
              </a:buClr>
              <a:buSzPct val="70000"/>
              <a:buFont typeface="Courier New" panose="02070309020205020404" pitchFamily="49" charset="0"/>
              <a:buChar char="o"/>
            </a:pPr>
            <a:r>
              <a:rPr lang="en-US" sz="3100" dirty="0">
                <a:solidFill>
                  <a:srgbClr val="C00000"/>
                </a:solidFill>
              </a:rPr>
              <a:t>R</a:t>
            </a:r>
            <a:r>
              <a:rPr lang="en-US" sz="3100" dirty="0" smtClean="0">
                <a:solidFill>
                  <a:srgbClr val="C00000"/>
                </a:solidFill>
              </a:rPr>
              <a:t>esistance</a:t>
            </a:r>
            <a:r>
              <a:rPr lang="en-US" sz="3100" dirty="0" smtClean="0">
                <a:solidFill>
                  <a:schemeClr val="tx1"/>
                </a:solidFill>
              </a:rPr>
              <a:t> </a:t>
            </a:r>
            <a:r>
              <a:rPr lang="en-US" sz="3100" dirty="0">
                <a:solidFill>
                  <a:schemeClr val="tx1"/>
                </a:solidFill>
              </a:rPr>
              <a:t>to penicillin and cephalosporins</a:t>
            </a:r>
            <a:r>
              <a:rPr lang="en-US" sz="3100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3100" b="1" dirty="0" smtClean="0">
                <a:solidFill>
                  <a:srgbClr val="C00000"/>
                </a:solidFill>
              </a:rPr>
              <a:t>Cell membrane: </a:t>
            </a:r>
            <a:r>
              <a:rPr lang="en-US" sz="3100" dirty="0" smtClean="0">
                <a:solidFill>
                  <a:schemeClr val="tx1"/>
                </a:solidFill>
              </a:rPr>
              <a:t>lipid bilayer membrane containing </a:t>
            </a:r>
            <a:r>
              <a:rPr lang="en-US" sz="3100" b="1" dirty="0" smtClean="0">
                <a:solidFill>
                  <a:schemeClr val="tx1"/>
                </a:solidFill>
              </a:rPr>
              <a:t>sterols</a:t>
            </a:r>
            <a:r>
              <a:rPr lang="en-US" sz="3100" dirty="0" smtClean="0">
                <a:solidFill>
                  <a:schemeClr val="tx1"/>
                </a:solidFill>
              </a:rPr>
              <a:t> (should add cholesterol to the culture media).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sz="3100" i="1" dirty="0" smtClean="0"/>
              <a:t>M. hominis </a:t>
            </a:r>
            <a:r>
              <a:rPr lang="en-US" sz="3100" dirty="0" smtClean="0"/>
              <a:t>and </a:t>
            </a:r>
            <a:r>
              <a:rPr lang="en-US" sz="3100" i="1" dirty="0" smtClean="0"/>
              <a:t>U. urealyticum </a:t>
            </a:r>
            <a:r>
              <a:rPr lang="en-US" sz="3100" dirty="0" smtClean="0"/>
              <a:t>are UG tract flora.</a:t>
            </a:r>
            <a:endParaRPr lang="en-US" sz="31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41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9"/>
          <a:stretch/>
        </p:blipFill>
        <p:spPr bwMode="auto">
          <a:xfrm>
            <a:off x="4788024" y="295817"/>
            <a:ext cx="3816424" cy="64087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99"/>
          <a:stretch/>
        </p:blipFill>
        <p:spPr bwMode="auto">
          <a:xfrm>
            <a:off x="376924" y="3429000"/>
            <a:ext cx="4123068" cy="33123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31"/>
          <a:stretch/>
        </p:blipFill>
        <p:spPr bwMode="auto">
          <a:xfrm>
            <a:off x="395536" y="260648"/>
            <a:ext cx="4104456" cy="30243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10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45719" cy="72007"/>
          </a:xfrm>
        </p:spPr>
        <p:txBody>
          <a:bodyPr>
            <a:normAutofit fontScale="90000"/>
          </a:bodyPr>
          <a:lstStyle/>
          <a:p>
            <a:pPr algn="l" rtl="0"/>
            <a:r>
              <a:rPr lang="en-US" sz="800" dirty="0" smtClean="0"/>
              <a:t>n</a:t>
            </a:r>
            <a:endParaRPr lang="ar-AE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6624736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 rtl="0">
              <a:spcBef>
                <a:spcPts val="0"/>
              </a:spcBef>
            </a:pPr>
            <a:r>
              <a:rPr 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Cultural characteristics and colony morphology</a:t>
            </a:r>
            <a:r>
              <a:rPr lang="en-US" sz="3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457200" indent="-457200" algn="l" rtl="0">
              <a:spcBef>
                <a:spcPts val="0"/>
              </a:spcBef>
              <a:buClr>
                <a:srgbClr val="9E0075"/>
              </a:buClr>
              <a:buFont typeface="Courier New" panose="02070309020205020404" pitchFamily="49" charset="0"/>
              <a:buChar char="o"/>
            </a:pPr>
            <a:r>
              <a:rPr 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Facultative anaerobes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some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strict anaerobes.</a:t>
            </a:r>
          </a:p>
          <a:p>
            <a:pPr marL="457200" indent="-457200" algn="l">
              <a:spcBef>
                <a:spcPts val="0"/>
              </a:spcBef>
              <a:buClr>
                <a:srgbClr val="9E0075"/>
              </a:buClr>
              <a:buFont typeface="Courier New" panose="02070309020205020404" pitchFamily="49" charset="0"/>
              <a:buChar char="o"/>
            </a:pP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grown in </a:t>
            </a:r>
            <a:r>
              <a:rPr lang="en-US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cell-free media</a:t>
            </a: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l" rtl="0">
              <a:spcBef>
                <a:spcPts val="0"/>
              </a:spcBef>
              <a:buClr>
                <a:srgbClr val="9E0075"/>
              </a:buClr>
              <a:buFont typeface="Courier New" panose="02070309020205020404" pitchFamily="49" charset="0"/>
              <a:buChar char="o"/>
            </a:pPr>
            <a:r>
              <a:rPr 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Fastidious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need </a:t>
            </a:r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cholesterol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serum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0" indent="-457200" algn="l" rtl="0">
              <a:spcBef>
                <a:spcPts val="0"/>
              </a:spcBef>
              <a:buClr>
                <a:srgbClr val="9E0075"/>
              </a:buClr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Colonies are visualized </a:t>
            </a:r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microscopically → </a:t>
            </a:r>
            <a:r>
              <a:rPr lang="en-US" sz="3000" b="1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fried </a:t>
            </a:r>
            <a:r>
              <a:rPr lang="en-US" sz="3000" b="1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appearance.</a:t>
            </a:r>
          </a:p>
          <a:p>
            <a:pPr marL="457200" indent="-457200" algn="l">
              <a:spcBef>
                <a:spcPts val="0"/>
              </a:spcBef>
              <a:buClr>
                <a:srgbClr val="9E0075"/>
              </a:buClr>
              <a:buFont typeface="Courier New" panose="02070309020205020404" pitchFamily="49" charset="0"/>
              <a:buChar char="o"/>
            </a:pPr>
            <a:r>
              <a:rPr 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Biochemical activities: </a:t>
            </a:r>
          </a:p>
          <a:p>
            <a:pPr marL="684000" lvl="2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 hominis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degrades arginine for energy.</a:t>
            </a:r>
          </a:p>
          <a:p>
            <a:pPr marL="684000" lvl="2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U. urealyticum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hydrolyses urea to ammonia → destroys the epithelial cells.</a:t>
            </a:r>
            <a:endParaRPr lang="ar-AE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65104"/>
            <a:ext cx="3744416" cy="24879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2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52728"/>
          </a:xfrm>
          <a:noFill/>
          <a:ln>
            <a:solidFill>
              <a:schemeClr val="accent1"/>
            </a:solidFill>
          </a:ln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sz="5100" b="1" u="sng" dirty="0" smtClean="0">
                <a:solidFill>
                  <a:srgbClr val="7030A0"/>
                </a:solidFill>
              </a:rPr>
              <a:t>Mycoplasma and Ureaplasma infections:</a:t>
            </a:r>
          </a:p>
          <a:p>
            <a:pPr marL="457200" indent="-457200" algn="l" rtl="0">
              <a:buFont typeface="Wingdings" panose="05000000000000000000" pitchFamily="2" charset="2"/>
              <a:buChar char="v"/>
            </a:pPr>
            <a:r>
              <a:rPr lang="en-US" sz="4800" b="1" dirty="0" smtClean="0">
                <a:solidFill>
                  <a:srgbClr val="D20091"/>
                </a:solidFill>
              </a:rPr>
              <a:t>In female</a:t>
            </a:r>
            <a:r>
              <a:rPr lang="en-US" sz="4800" dirty="0" smtClean="0">
                <a:solidFill>
                  <a:srgbClr val="D20091"/>
                </a:solidFill>
              </a:rPr>
              <a:t>:</a:t>
            </a:r>
          </a:p>
          <a:p>
            <a:pPr marL="971550" lvl="1" indent="-5715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rgbClr val="D20091"/>
                </a:solidFill>
              </a:rPr>
              <a:t>PID: </a:t>
            </a:r>
            <a:r>
              <a:rPr lang="en-US" sz="4500" i="1" dirty="0" smtClean="0">
                <a:solidFill>
                  <a:schemeClr val="tx1"/>
                </a:solidFill>
              </a:rPr>
              <a:t>M</a:t>
            </a:r>
            <a:r>
              <a:rPr lang="en-US" sz="4500" i="1" dirty="0">
                <a:solidFill>
                  <a:schemeClr val="tx1"/>
                </a:solidFill>
              </a:rPr>
              <a:t>. </a:t>
            </a:r>
            <a:r>
              <a:rPr lang="en-US" sz="4500" i="1" dirty="0" smtClean="0">
                <a:solidFill>
                  <a:schemeClr val="tx1"/>
                </a:solidFill>
              </a:rPr>
              <a:t>hominis</a:t>
            </a:r>
            <a:r>
              <a:rPr lang="en-US" sz="4500" dirty="0" smtClean="0">
                <a:solidFill>
                  <a:schemeClr val="tx1"/>
                </a:solidFill>
              </a:rPr>
              <a:t> </a:t>
            </a:r>
            <a:r>
              <a:rPr lang="en-US" sz="4500" dirty="0" smtClean="0">
                <a:solidFill>
                  <a:schemeClr val="tx1"/>
                </a:solidFill>
              </a:rPr>
              <a:t>&amp; </a:t>
            </a:r>
            <a:r>
              <a:rPr lang="en-US" sz="4500" i="1" dirty="0" smtClean="0">
                <a:solidFill>
                  <a:prstClr val="black"/>
                </a:solidFill>
              </a:rPr>
              <a:t>M</a:t>
            </a:r>
            <a:r>
              <a:rPr lang="en-US" sz="4500" i="1" dirty="0">
                <a:solidFill>
                  <a:prstClr val="black"/>
                </a:solidFill>
              </a:rPr>
              <a:t>. genitalium </a:t>
            </a:r>
            <a:r>
              <a:rPr lang="en-US" sz="4500" dirty="0" smtClean="0">
                <a:solidFill>
                  <a:schemeClr val="tx1"/>
                </a:solidFill>
              </a:rPr>
              <a:t>, </a:t>
            </a:r>
          </a:p>
          <a:p>
            <a:pPr marL="971550" lvl="1" indent="-5715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rgbClr val="D20091"/>
                </a:solidFill>
              </a:rPr>
              <a:t>Postpartum and </a:t>
            </a:r>
            <a:r>
              <a:rPr lang="en-US" sz="4500" dirty="0" smtClean="0">
                <a:solidFill>
                  <a:srgbClr val="D20091"/>
                </a:solidFill>
              </a:rPr>
              <a:t>post abortion </a:t>
            </a:r>
            <a:r>
              <a:rPr lang="en-US" sz="4500" dirty="0" smtClean="0">
                <a:solidFill>
                  <a:srgbClr val="D20091"/>
                </a:solidFill>
              </a:rPr>
              <a:t>fever&amp; </a:t>
            </a:r>
            <a:r>
              <a:rPr lang="en-US" sz="4500" dirty="0">
                <a:solidFill>
                  <a:srgbClr val="D20091"/>
                </a:solidFill>
              </a:rPr>
              <a:t>b</a:t>
            </a:r>
            <a:r>
              <a:rPr lang="en-US" sz="4500" dirty="0" smtClean="0">
                <a:solidFill>
                  <a:srgbClr val="D20091"/>
                </a:solidFill>
              </a:rPr>
              <a:t>acterial vaginosis</a:t>
            </a:r>
            <a:r>
              <a:rPr lang="en-US" sz="4500" dirty="0" smtClean="0">
                <a:solidFill>
                  <a:srgbClr val="D20091"/>
                </a:solidFill>
              </a:rPr>
              <a:t>:</a:t>
            </a:r>
            <a:r>
              <a:rPr lang="en-US" sz="4500" i="1" dirty="0" smtClean="0">
                <a:solidFill>
                  <a:srgbClr val="D20091"/>
                </a:solidFill>
              </a:rPr>
              <a:t> </a:t>
            </a:r>
            <a:r>
              <a:rPr lang="en-US" sz="4500" i="1" dirty="0">
                <a:solidFill>
                  <a:prstClr val="black"/>
                </a:solidFill>
              </a:rPr>
              <a:t>M. </a:t>
            </a:r>
            <a:r>
              <a:rPr lang="en-US" sz="4500" i="1" dirty="0" smtClean="0">
                <a:solidFill>
                  <a:prstClr val="black"/>
                </a:solidFill>
              </a:rPr>
              <a:t>hominis &amp;</a:t>
            </a:r>
            <a:r>
              <a:rPr lang="en-US" sz="4500" i="1" dirty="0">
                <a:solidFill>
                  <a:prstClr val="black"/>
                </a:solidFill>
              </a:rPr>
              <a:t> U. </a:t>
            </a:r>
            <a:r>
              <a:rPr lang="en-US" sz="4500" i="1" dirty="0" smtClean="0">
                <a:solidFill>
                  <a:prstClr val="black"/>
                </a:solidFill>
              </a:rPr>
              <a:t>urealyticum</a:t>
            </a:r>
            <a:r>
              <a:rPr lang="en-US" sz="4500" dirty="0" smtClean="0">
                <a:solidFill>
                  <a:schemeClr val="tx1"/>
                </a:solidFill>
              </a:rPr>
              <a:t>.</a:t>
            </a:r>
          </a:p>
          <a:p>
            <a:pPr marL="457200" lvl="0" indent="-457200" algn="l">
              <a:buFont typeface="Wingdings" panose="05000000000000000000" pitchFamily="2" charset="2"/>
              <a:buChar char="v"/>
            </a:pPr>
            <a:r>
              <a:rPr lang="en-US" sz="4800" b="1" dirty="0" smtClean="0">
                <a:solidFill>
                  <a:srgbClr val="000092"/>
                </a:solidFill>
              </a:rPr>
              <a:t>In male</a:t>
            </a:r>
            <a:r>
              <a:rPr lang="en-US" sz="4800" dirty="0" smtClean="0">
                <a:solidFill>
                  <a:srgbClr val="000092"/>
                </a:solidFill>
              </a:rPr>
              <a:t>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4500" dirty="0" smtClean="0">
                <a:solidFill>
                  <a:srgbClr val="000082"/>
                </a:solidFill>
              </a:rPr>
              <a:t>Non gonococcal urethritis: </a:t>
            </a:r>
            <a:r>
              <a:rPr lang="en-US" sz="4500" i="1" dirty="0" smtClean="0">
                <a:solidFill>
                  <a:schemeClr val="tx1"/>
                </a:solidFill>
              </a:rPr>
              <a:t>Ureaplasma </a:t>
            </a:r>
            <a:r>
              <a:rPr lang="en-US" sz="4500" i="1" dirty="0">
                <a:solidFill>
                  <a:schemeClr val="tx1"/>
                </a:solidFill>
              </a:rPr>
              <a:t>urealyticum </a:t>
            </a:r>
            <a:r>
              <a:rPr lang="en-US" sz="4500" dirty="0">
                <a:solidFill>
                  <a:schemeClr val="tx1"/>
                </a:solidFill>
              </a:rPr>
              <a:t> and </a:t>
            </a:r>
            <a:r>
              <a:rPr lang="en-US" sz="4500" i="1" dirty="0">
                <a:solidFill>
                  <a:schemeClr val="tx1"/>
                </a:solidFill>
              </a:rPr>
              <a:t>Mycoplasma </a:t>
            </a:r>
            <a:r>
              <a:rPr lang="en-US" sz="4500" i="1" dirty="0" smtClean="0">
                <a:solidFill>
                  <a:schemeClr val="tx1"/>
                </a:solidFill>
              </a:rPr>
              <a:t>genitalium</a:t>
            </a:r>
            <a:r>
              <a:rPr lang="en-US" sz="4500" dirty="0" smtClean="0">
                <a:solidFill>
                  <a:prstClr val="black"/>
                </a:solidFill>
              </a:rPr>
              <a:t>.</a:t>
            </a:r>
            <a:endParaRPr lang="en-US" sz="4500" dirty="0">
              <a:solidFill>
                <a:prstClr val="black"/>
              </a:solidFill>
            </a:endParaRP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4500" dirty="0" smtClean="0"/>
              <a:t>The </a:t>
            </a:r>
            <a:r>
              <a:rPr lang="en-US" sz="4500" dirty="0"/>
              <a:t>infection </a:t>
            </a:r>
            <a:r>
              <a:rPr lang="en-US" sz="4500" dirty="0" smtClean="0"/>
              <a:t>can disseminate </a:t>
            </a:r>
            <a:r>
              <a:rPr lang="en-US" sz="4500" dirty="0"/>
              <a:t>to other </a:t>
            </a:r>
            <a:r>
              <a:rPr lang="en-US" sz="4500" dirty="0" smtClean="0"/>
              <a:t>tissues in </a:t>
            </a:r>
            <a:r>
              <a:rPr lang="en-US" sz="4500" dirty="0"/>
              <a:t>immunocompromised patients. </a:t>
            </a:r>
            <a:endParaRPr lang="en-US" sz="4500" dirty="0" smtClean="0"/>
          </a:p>
          <a:p>
            <a:pPr marL="0" lvl="0" indent="0" algn="l">
              <a:buNone/>
            </a:pPr>
            <a:r>
              <a:rPr lang="en-US" sz="4800" b="1" u="sng" dirty="0" smtClean="0">
                <a:solidFill>
                  <a:srgbClr val="7030A0"/>
                </a:solidFill>
              </a:rPr>
              <a:t>Treatment:  </a:t>
            </a:r>
            <a:endParaRPr lang="en-US" sz="4800" b="1" u="sng" dirty="0">
              <a:solidFill>
                <a:srgbClr val="7030A0"/>
              </a:solidFill>
            </a:endParaRP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sz="4500" i="1" dirty="0" smtClean="0">
                <a:solidFill>
                  <a:srgbClr val="D20091"/>
                </a:solidFill>
              </a:rPr>
              <a:t>U. urealyticum </a:t>
            </a:r>
            <a:r>
              <a:rPr lang="en-US" sz="4500" dirty="0">
                <a:solidFill>
                  <a:prstClr val="black"/>
                </a:solidFill>
              </a:rPr>
              <a:t>and</a:t>
            </a:r>
            <a:r>
              <a:rPr lang="en-US" sz="4500" i="1" dirty="0">
                <a:solidFill>
                  <a:srgbClr val="0070C0"/>
                </a:solidFill>
              </a:rPr>
              <a:t> </a:t>
            </a:r>
            <a:r>
              <a:rPr lang="en-US" sz="4500" i="1" dirty="0" smtClean="0">
                <a:solidFill>
                  <a:srgbClr val="D20091"/>
                </a:solidFill>
              </a:rPr>
              <a:t>M. </a:t>
            </a:r>
            <a:r>
              <a:rPr lang="en-US" sz="4500" i="1" dirty="0">
                <a:solidFill>
                  <a:srgbClr val="D20091"/>
                </a:solidFill>
              </a:rPr>
              <a:t>genitalium</a:t>
            </a:r>
            <a:r>
              <a:rPr lang="en-US" sz="4500" dirty="0">
                <a:solidFill>
                  <a:srgbClr val="D20091"/>
                </a:solidFill>
              </a:rPr>
              <a:t>: </a:t>
            </a:r>
            <a:r>
              <a:rPr lang="en-US" sz="4500" dirty="0" smtClean="0">
                <a:solidFill>
                  <a:prstClr val="black"/>
                </a:solidFill>
              </a:rPr>
              <a:t>sensitive </a:t>
            </a:r>
            <a:r>
              <a:rPr lang="en-US" sz="4500" dirty="0">
                <a:solidFill>
                  <a:prstClr val="black"/>
                </a:solidFill>
              </a:rPr>
              <a:t>to azithromycin. </a:t>
            </a:r>
          </a:p>
          <a:p>
            <a:pPr marL="571500" lvl="0" indent="-571500" algn="l">
              <a:buFont typeface="Arial" pitchFamily="34" charset="0"/>
              <a:buChar char="•"/>
            </a:pPr>
            <a:r>
              <a:rPr lang="en-US" sz="4500" i="1" dirty="0">
                <a:solidFill>
                  <a:srgbClr val="D20091"/>
                </a:solidFill>
              </a:rPr>
              <a:t>M. hominis</a:t>
            </a:r>
            <a:r>
              <a:rPr lang="en-US" sz="4500" dirty="0">
                <a:solidFill>
                  <a:srgbClr val="D20091"/>
                </a:solidFill>
              </a:rPr>
              <a:t>: </a:t>
            </a:r>
            <a:r>
              <a:rPr lang="en-US" sz="4500" dirty="0" smtClean="0">
                <a:solidFill>
                  <a:srgbClr val="D20091"/>
                </a:solidFill>
              </a:rPr>
              <a:t>Doxycycline </a:t>
            </a:r>
            <a:r>
              <a:rPr lang="en-US" sz="4500" dirty="0" smtClean="0"/>
              <a:t>(erythromycin </a:t>
            </a:r>
            <a:r>
              <a:rPr lang="en-US" sz="4500" dirty="0" smtClean="0">
                <a:solidFill>
                  <a:schemeClr val="tx1"/>
                </a:solidFill>
              </a:rPr>
              <a:t>and azithromycin </a:t>
            </a:r>
            <a:r>
              <a:rPr lang="en-US" sz="4500" dirty="0" smtClean="0">
                <a:solidFill>
                  <a:schemeClr val="tx1"/>
                </a:solidFill>
              </a:rPr>
              <a:t>resistance).</a:t>
            </a:r>
            <a:r>
              <a:rPr lang="en-US" sz="4500" dirty="0" smtClean="0">
                <a:solidFill>
                  <a:prstClr val="black"/>
                </a:solidFill>
              </a:rPr>
              <a:t> </a:t>
            </a:r>
            <a:endParaRPr lang="ar-AE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  <a:ln w="76200">
            <a:solidFill>
              <a:srgbClr val="9E0075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3000" b="1" dirty="0" smtClean="0">
                <a:solidFill>
                  <a:srgbClr val="9E0075"/>
                </a:solidFill>
              </a:rPr>
              <a:t>2</a:t>
            </a:r>
            <a:r>
              <a:rPr lang="en-US" sz="13000" b="1" baseline="30000" dirty="0" smtClean="0">
                <a:solidFill>
                  <a:srgbClr val="9E0075"/>
                </a:solidFill>
              </a:rPr>
              <a:t>nd</a:t>
            </a:r>
            <a:r>
              <a:rPr lang="en-US" sz="13000" b="1" dirty="0" smtClean="0">
                <a:solidFill>
                  <a:srgbClr val="9E0075"/>
                </a:solidFill>
              </a:rPr>
              <a:t> Lecture </a:t>
            </a:r>
            <a:endParaRPr lang="en-US" sz="13000" b="1" dirty="0">
              <a:solidFill>
                <a:srgbClr val="9E00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3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0"/>
            <a:ext cx="8640960" cy="864096"/>
          </a:xfrm>
          <a:noFill/>
        </p:spPr>
        <p:txBody>
          <a:bodyPr>
            <a:noAutofit/>
          </a:bodyPr>
          <a:lstStyle/>
          <a:p>
            <a:r>
              <a:rPr lang="en-US" sz="3600" b="1" i="1" dirty="0">
                <a:solidFill>
                  <a:srgbClr val="7030A0"/>
                </a:solidFill>
              </a:rPr>
              <a:t>Chlamydia </a:t>
            </a:r>
            <a:r>
              <a:rPr lang="en-US" sz="3600" b="1" i="1" dirty="0" smtClean="0">
                <a:solidFill>
                  <a:srgbClr val="7030A0"/>
                </a:solidFill>
              </a:rPr>
              <a:t>trachomatis</a:t>
            </a:r>
            <a:endParaRPr lang="ar-AE" sz="3600" b="1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692696"/>
            <a:ext cx="8928992" cy="6048672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 rtl="0">
              <a:spcBef>
                <a:spcPts val="0"/>
              </a:spcBef>
            </a:pPr>
            <a:r>
              <a:rPr lang="en-US" sz="3000" b="1" dirty="0" smtClean="0">
                <a:solidFill>
                  <a:srgbClr val="9E0075"/>
                </a:solidFill>
              </a:rPr>
              <a:t>Microscopy and </a:t>
            </a:r>
            <a:r>
              <a:rPr lang="en-US" sz="3000" b="1" dirty="0" smtClean="0">
                <a:solidFill>
                  <a:srgbClr val="9E0075"/>
                </a:solidFill>
              </a:rPr>
              <a:t>culture characteristics:</a:t>
            </a:r>
            <a:endParaRPr lang="en-US" sz="3000" b="1" dirty="0" smtClean="0">
              <a:solidFill>
                <a:srgbClr val="9E0075"/>
              </a:solidFill>
            </a:endParaRPr>
          </a:p>
          <a:p>
            <a:pPr marL="457200" indent="-457200" algn="l" rt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chemeClr val="tx1"/>
                </a:solidFill>
              </a:rPr>
              <a:t>Small round-to-ovoid bacteria.</a:t>
            </a:r>
          </a:p>
          <a:p>
            <a:pPr marL="457200" indent="-4572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b="1" dirty="0">
                <a:solidFill>
                  <a:srgbClr val="9E0075"/>
                </a:solidFill>
              </a:rPr>
              <a:t>Obligatory</a:t>
            </a:r>
            <a:r>
              <a:rPr lang="en-US" sz="3000" dirty="0">
                <a:solidFill>
                  <a:schemeClr val="tx1"/>
                </a:solidFill>
              </a:rPr>
              <a:t> intracellular parasite (depends on the host cellular energy ATP, and NAD).</a:t>
            </a:r>
          </a:p>
          <a:p>
            <a:pPr marL="457200" indent="-4572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chemeClr val="tx1"/>
                </a:solidFill>
              </a:rPr>
              <a:t>Cultured </a:t>
            </a:r>
            <a:r>
              <a:rPr lang="en-US" sz="3000" dirty="0">
                <a:solidFill>
                  <a:schemeClr val="tx1"/>
                </a:solidFill>
              </a:rPr>
              <a:t>in </a:t>
            </a:r>
            <a:r>
              <a:rPr lang="en-US" sz="3000" dirty="0" smtClean="0">
                <a:solidFill>
                  <a:srgbClr val="9E0075"/>
                </a:solidFill>
              </a:rPr>
              <a:t>embryonated </a:t>
            </a:r>
            <a:r>
              <a:rPr lang="en-US" sz="3000" dirty="0">
                <a:solidFill>
                  <a:srgbClr val="9E0075"/>
                </a:solidFill>
              </a:rPr>
              <a:t>eggs </a:t>
            </a:r>
            <a:r>
              <a:rPr lang="en-US" sz="3000" dirty="0">
                <a:solidFill>
                  <a:schemeClr val="tx1"/>
                </a:solidFill>
              </a:rPr>
              <a:t>or </a:t>
            </a:r>
            <a:r>
              <a:rPr lang="en-US" sz="3000" dirty="0">
                <a:solidFill>
                  <a:srgbClr val="9E0075"/>
                </a:solidFill>
              </a:rPr>
              <a:t>tissue culture</a:t>
            </a:r>
            <a:r>
              <a:rPr lang="en-US" sz="3000" dirty="0">
                <a:solidFill>
                  <a:schemeClr val="tx1"/>
                </a:solidFill>
              </a:rPr>
              <a:t>. </a:t>
            </a:r>
          </a:p>
          <a:p>
            <a:pPr marL="457200" indent="-4572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b="1" dirty="0" smtClean="0">
                <a:solidFill>
                  <a:srgbClr val="9E0075"/>
                </a:solidFill>
              </a:rPr>
              <a:t>Rigid </a:t>
            </a:r>
            <a:r>
              <a:rPr lang="en-US" sz="3000" b="1" dirty="0">
                <a:solidFill>
                  <a:srgbClr val="9E0075"/>
                </a:solidFill>
              </a:rPr>
              <a:t>cell wall </a:t>
            </a:r>
            <a:r>
              <a:rPr lang="en-US" sz="3000" dirty="0">
                <a:solidFill>
                  <a:schemeClr val="tx1"/>
                </a:solidFill>
              </a:rPr>
              <a:t>although it does </a:t>
            </a:r>
            <a:r>
              <a:rPr lang="en-US" sz="3000" b="1" dirty="0">
                <a:solidFill>
                  <a:srgbClr val="9E0075"/>
                </a:solidFill>
              </a:rPr>
              <a:t>not</a:t>
            </a:r>
            <a:r>
              <a:rPr lang="en-US" sz="3000" dirty="0">
                <a:solidFill>
                  <a:schemeClr val="tx1"/>
                </a:solidFill>
              </a:rPr>
              <a:t> contain peptidoglycan or muramic </a:t>
            </a:r>
            <a:r>
              <a:rPr lang="en-US" sz="3000" dirty="0" smtClean="0">
                <a:solidFill>
                  <a:schemeClr val="tx1"/>
                </a:solidFill>
              </a:rPr>
              <a:t>acid → </a:t>
            </a:r>
            <a:r>
              <a:rPr lang="en-US" sz="3000" b="1" dirty="0" smtClean="0">
                <a:solidFill>
                  <a:srgbClr val="9E0075"/>
                </a:solidFill>
              </a:rPr>
              <a:t>Cannot</a:t>
            </a:r>
            <a:r>
              <a:rPr lang="en-US" sz="3000" dirty="0" smtClean="0">
                <a:solidFill>
                  <a:schemeClr val="tx1"/>
                </a:solidFill>
              </a:rPr>
              <a:t> </a:t>
            </a:r>
            <a:r>
              <a:rPr lang="en-US" sz="3000" dirty="0" smtClean="0">
                <a:solidFill>
                  <a:schemeClr val="tx1"/>
                </a:solidFill>
              </a:rPr>
              <a:t>be stained by gram stain.</a:t>
            </a:r>
          </a:p>
          <a:p>
            <a:pPr marL="457200" indent="-457200" algn="l" rt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b="1" dirty="0">
                <a:solidFill>
                  <a:srgbClr val="9E0075"/>
                </a:solidFill>
              </a:rPr>
              <a:t>I</a:t>
            </a:r>
            <a:r>
              <a:rPr lang="en-US" sz="3000" b="1" dirty="0" smtClean="0">
                <a:solidFill>
                  <a:srgbClr val="9E0075"/>
                </a:solidFill>
              </a:rPr>
              <a:t>nclusion bodies </a:t>
            </a:r>
            <a:r>
              <a:rPr lang="en-US" sz="3000" dirty="0" smtClean="0">
                <a:solidFill>
                  <a:schemeClr val="tx1"/>
                </a:solidFill>
              </a:rPr>
              <a:t>in </a:t>
            </a:r>
            <a:r>
              <a:rPr lang="en-US" sz="3000" dirty="0" smtClean="0">
                <a:solidFill>
                  <a:schemeClr val="tx1"/>
                </a:solidFill>
              </a:rPr>
              <a:t>infected host cells </a:t>
            </a:r>
            <a:r>
              <a:rPr lang="en-US" sz="3000" dirty="0" smtClean="0">
                <a:solidFill>
                  <a:schemeClr val="tx1"/>
                </a:solidFill>
              </a:rPr>
              <a:t>retain </a:t>
            </a:r>
            <a:r>
              <a:rPr lang="en-US" sz="3000" dirty="0" smtClean="0">
                <a:solidFill>
                  <a:schemeClr val="tx1"/>
                </a:solidFill>
              </a:rPr>
              <a:t>Iodine or safranin.  </a:t>
            </a:r>
          </a:p>
          <a:p>
            <a:pPr marL="457200" indent="-457200" algn="l" rt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b="1" dirty="0">
                <a:solidFill>
                  <a:schemeClr val="tx1"/>
                </a:solidFill>
              </a:rPr>
              <a:t>T</a:t>
            </a:r>
            <a:r>
              <a:rPr lang="en-US" sz="3000" b="1" dirty="0" smtClean="0">
                <a:solidFill>
                  <a:schemeClr val="tx1"/>
                </a:solidFill>
              </a:rPr>
              <a:t>ow forms: </a:t>
            </a:r>
            <a:endParaRPr lang="en-US" sz="3000" b="1" dirty="0" smtClean="0">
              <a:solidFill>
                <a:schemeClr val="tx1"/>
              </a:solidFill>
            </a:endParaRPr>
          </a:p>
          <a:p>
            <a:pPr marL="914400" lvl="1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Elementary body </a:t>
            </a:r>
            <a:r>
              <a:rPr lang="en-US" sz="2600" dirty="0" smtClean="0">
                <a:solidFill>
                  <a:srgbClr val="9E0075"/>
                </a:solidFill>
              </a:rPr>
              <a:t>(EB): infectious form. </a:t>
            </a:r>
            <a:endParaRPr lang="en-US" sz="2600" dirty="0" smtClean="0">
              <a:solidFill>
                <a:schemeClr val="tx1"/>
              </a:solidFill>
            </a:endParaRPr>
          </a:p>
          <a:p>
            <a:pPr marL="914400" lvl="1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Reticulate </a:t>
            </a:r>
            <a:r>
              <a:rPr lang="en-US" sz="2600" dirty="0" smtClean="0">
                <a:solidFill>
                  <a:schemeClr val="tx1"/>
                </a:solidFill>
              </a:rPr>
              <a:t>body </a:t>
            </a:r>
            <a:r>
              <a:rPr lang="en-US" sz="2600" dirty="0" smtClean="0">
                <a:solidFill>
                  <a:srgbClr val="9E0075"/>
                </a:solidFill>
              </a:rPr>
              <a:t>(RB</a:t>
            </a:r>
            <a:r>
              <a:rPr lang="en-US" sz="2600" dirty="0" smtClean="0">
                <a:solidFill>
                  <a:srgbClr val="9E0075"/>
                </a:solidFill>
              </a:rPr>
              <a:t>): diagnostic form.</a:t>
            </a:r>
            <a:endParaRPr lang="en-US" sz="2600" dirty="0" smtClean="0">
              <a:solidFill>
                <a:srgbClr val="9E00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6624736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en-US" sz="3000" b="1" dirty="0" smtClean="0">
                <a:solidFill>
                  <a:srgbClr val="C00000"/>
                </a:solidFill>
              </a:rPr>
              <a:t>Vaginal infections: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1"/>
                </a:solidFill>
              </a:rPr>
              <a:t>Bacteria: Bacteria vaginosis (not an STD).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1"/>
                </a:solidFill>
              </a:rPr>
              <a:t>Fungi: Vaginal candidiasis.</a:t>
            </a: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1"/>
                </a:solidFill>
              </a:rPr>
              <a:t>Protozoa: Trichomoniasis.</a:t>
            </a:r>
            <a:endParaRPr lang="en-US" sz="30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3000" b="1" dirty="0" smtClean="0">
                <a:solidFill>
                  <a:srgbClr val="D20091"/>
                </a:solidFill>
              </a:rPr>
              <a:t>Bacterial </a:t>
            </a:r>
            <a:r>
              <a:rPr lang="en-US" sz="3000" b="1" dirty="0">
                <a:solidFill>
                  <a:srgbClr val="D20091"/>
                </a:solidFill>
              </a:rPr>
              <a:t>vaginosis:</a:t>
            </a:r>
            <a:endParaRPr lang="ar-AE" sz="3000" b="1" dirty="0">
              <a:solidFill>
                <a:srgbClr val="D20091"/>
              </a:solidFill>
            </a:endParaRPr>
          </a:p>
          <a:p>
            <a:pPr marL="457200" indent="-4572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1"/>
                </a:solidFill>
              </a:rPr>
              <a:t>The </a:t>
            </a:r>
            <a:r>
              <a:rPr lang="en-US" sz="3000" dirty="0" smtClean="0">
                <a:solidFill>
                  <a:schemeClr val="tx1"/>
                </a:solidFill>
              </a:rPr>
              <a:t>most common </a:t>
            </a:r>
            <a:r>
              <a:rPr lang="en-US" sz="3000" dirty="0" smtClean="0">
                <a:solidFill>
                  <a:schemeClr val="tx1"/>
                </a:solidFill>
              </a:rPr>
              <a:t>cause of vaginal discharge.</a:t>
            </a:r>
            <a:endParaRPr lang="en-US" sz="30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u="sng" dirty="0" smtClean="0">
                <a:solidFill>
                  <a:srgbClr val="D20091"/>
                </a:solidFill>
              </a:rPr>
              <a:t>Causative agents:</a:t>
            </a:r>
            <a:r>
              <a:rPr lang="en-US" sz="3000" dirty="0" smtClean="0">
                <a:solidFill>
                  <a:srgbClr val="D20091"/>
                </a:solidFill>
              </a:rPr>
              <a:t> anaerobes</a:t>
            </a:r>
            <a:r>
              <a:rPr lang="en-US" sz="3000" dirty="0">
                <a:solidFill>
                  <a:schemeClr val="tx1"/>
                </a:solidFill>
              </a:rPr>
              <a:t>, </a:t>
            </a:r>
            <a:r>
              <a:rPr lang="en-US" sz="3000" dirty="0">
                <a:solidFill>
                  <a:srgbClr val="D20091"/>
                </a:solidFill>
              </a:rPr>
              <a:t>U. urealyticum</a:t>
            </a:r>
            <a:r>
              <a:rPr lang="en-US" sz="3000" dirty="0">
                <a:solidFill>
                  <a:schemeClr val="tx1"/>
                </a:solidFill>
              </a:rPr>
              <a:t>, </a:t>
            </a:r>
            <a:r>
              <a:rPr lang="en-US" sz="3000" i="1" dirty="0">
                <a:solidFill>
                  <a:srgbClr val="D20091"/>
                </a:solidFill>
              </a:rPr>
              <a:t>M. hominis</a:t>
            </a:r>
            <a:r>
              <a:rPr lang="en-US" sz="3000" dirty="0">
                <a:solidFill>
                  <a:schemeClr val="tx1"/>
                </a:solidFill>
              </a:rPr>
              <a:t> &amp; </a:t>
            </a:r>
            <a:r>
              <a:rPr lang="en-US" sz="3000" i="1" dirty="0">
                <a:solidFill>
                  <a:srgbClr val="D20091"/>
                </a:solidFill>
              </a:rPr>
              <a:t>Gardnerella</a:t>
            </a:r>
            <a:r>
              <a:rPr lang="en-US" sz="3000" dirty="0">
                <a:solidFill>
                  <a:srgbClr val="D20091"/>
                </a:solidFill>
              </a:rPr>
              <a:t> </a:t>
            </a:r>
            <a:r>
              <a:rPr lang="en-US" sz="3000" i="1" dirty="0">
                <a:solidFill>
                  <a:srgbClr val="D20091"/>
                </a:solidFill>
              </a:rPr>
              <a:t>vaginalis</a:t>
            </a:r>
            <a:r>
              <a:rPr lang="en-US" sz="3000" dirty="0">
                <a:solidFill>
                  <a:schemeClr val="tx1"/>
                </a:solidFill>
              </a:rPr>
              <a:t> (gram-variable-staining facultative anaerobic coccobacilli).</a:t>
            </a:r>
          </a:p>
          <a:p>
            <a:pPr marL="3240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D20091"/>
                </a:solidFill>
              </a:rPr>
              <a:t>Pathogenesis:                                                                     </a:t>
            </a:r>
            <a:r>
              <a:rPr lang="en-US" sz="2950" dirty="0" smtClean="0">
                <a:solidFill>
                  <a:schemeClr val="tx1"/>
                </a:solidFill>
              </a:rPr>
              <a:t>Result from </a:t>
            </a:r>
            <a:r>
              <a:rPr lang="en-US" sz="2950" dirty="0">
                <a:solidFill>
                  <a:schemeClr val="tx1"/>
                </a:solidFill>
              </a:rPr>
              <a:t>replacement of </a:t>
            </a:r>
            <a:r>
              <a:rPr lang="en-US" sz="2950" dirty="0" smtClean="0">
                <a:solidFill>
                  <a:schemeClr val="tx1"/>
                </a:solidFill>
              </a:rPr>
              <a:t>H</a:t>
            </a:r>
            <a:r>
              <a:rPr lang="en-US" sz="2950" baseline="-25000" dirty="0" smtClean="0">
                <a:solidFill>
                  <a:schemeClr val="tx1"/>
                </a:solidFill>
              </a:rPr>
              <a:t>2</a:t>
            </a:r>
            <a:r>
              <a:rPr lang="en-US" sz="2950" dirty="0" smtClean="0">
                <a:solidFill>
                  <a:schemeClr val="tx1"/>
                </a:solidFill>
              </a:rPr>
              <a:t>O</a:t>
            </a:r>
            <a:r>
              <a:rPr lang="en-US" sz="2950" baseline="-25000" dirty="0" smtClean="0">
                <a:solidFill>
                  <a:schemeClr val="tx1"/>
                </a:solidFill>
              </a:rPr>
              <a:t>2</a:t>
            </a:r>
            <a:r>
              <a:rPr lang="en-US" sz="2950" dirty="0" smtClean="0">
                <a:solidFill>
                  <a:schemeClr val="tx1"/>
                </a:solidFill>
              </a:rPr>
              <a:t> producing </a:t>
            </a:r>
            <a:r>
              <a:rPr lang="en-US" sz="2950" dirty="0">
                <a:solidFill>
                  <a:schemeClr val="tx1"/>
                </a:solidFill>
              </a:rPr>
              <a:t>Lactobacillus sp. in the vagina </a:t>
            </a:r>
            <a:r>
              <a:rPr lang="en-US" sz="2950" dirty="0" smtClean="0">
                <a:solidFill>
                  <a:schemeClr val="tx1"/>
                </a:solidFill>
              </a:rPr>
              <a:t>by large numbers of other bacteria mostly anaerobes.</a:t>
            </a:r>
          </a:p>
        </p:txBody>
      </p:sp>
    </p:spTree>
    <p:extLst>
      <p:ext uri="{BB962C8B-B14F-4D97-AF65-F5344CB8AC3E}">
        <p14:creationId xmlns:p14="http://schemas.microsoft.com/office/powerpoint/2010/main" val="173901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24944"/>
            <a:ext cx="4521696" cy="374441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67" y="116632"/>
            <a:ext cx="8928992" cy="2625432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72000" lvl="0" indent="-457200" algn="l">
              <a:spcBef>
                <a:spcPts val="0"/>
              </a:spcBef>
            </a:pPr>
            <a:r>
              <a:rPr lang="en-US" sz="2900" dirty="0">
                <a:solidFill>
                  <a:srgbClr val="D20091"/>
                </a:solidFill>
                <a:ea typeface="+mn-ea"/>
              </a:rPr>
              <a:t>Symptoms: </a:t>
            </a:r>
            <a:r>
              <a:rPr lang="en-US" sz="2900" dirty="0">
                <a:solidFill>
                  <a:prstClr val="black"/>
                </a:solidFill>
                <a:ea typeface="+mn-ea"/>
              </a:rPr>
              <a:t>foul smelling vaginal discharge, </a:t>
            </a:r>
            <a:r>
              <a:rPr lang="en-US" sz="2900" dirty="0" smtClean="0">
                <a:solidFill>
                  <a:prstClr val="black"/>
                </a:solidFill>
                <a:ea typeface="+mn-ea"/>
              </a:rPr>
              <a:t>irritation, dysuria.</a:t>
            </a:r>
            <a:br>
              <a:rPr lang="en-US" sz="2900" dirty="0" smtClean="0">
                <a:solidFill>
                  <a:prstClr val="black"/>
                </a:solidFill>
                <a:ea typeface="+mn-ea"/>
              </a:rPr>
            </a:br>
            <a:r>
              <a:rPr lang="en-US" sz="2900" dirty="0">
                <a:solidFill>
                  <a:srgbClr val="D20091"/>
                </a:solidFill>
                <a:ea typeface="+mn-ea"/>
              </a:rPr>
              <a:t>Diagnosis:</a:t>
            </a:r>
            <a:r>
              <a:rPr lang="en-US" sz="2900" dirty="0">
                <a:solidFill>
                  <a:prstClr val="black"/>
                </a:solidFill>
                <a:ea typeface="+mn-ea"/>
              </a:rPr>
              <a:t> Demonstration of clue </a:t>
            </a:r>
            <a:r>
              <a:rPr lang="en-US" sz="2900" dirty="0" smtClean="0">
                <a:solidFill>
                  <a:prstClr val="black"/>
                </a:solidFill>
                <a:ea typeface="+mn-ea"/>
              </a:rPr>
              <a:t>cells and pH </a:t>
            </a:r>
            <a:r>
              <a:rPr lang="en-US" sz="2900" dirty="0">
                <a:solidFill>
                  <a:prstClr val="black"/>
                </a:solidFill>
                <a:ea typeface="+mn-ea"/>
              </a:rPr>
              <a:t>greater than </a:t>
            </a:r>
            <a:r>
              <a:rPr lang="en-US" sz="2900" dirty="0" smtClean="0">
                <a:solidFill>
                  <a:prstClr val="black"/>
                </a:solidFill>
                <a:ea typeface="+mn-ea"/>
              </a:rPr>
              <a:t>4.5. </a:t>
            </a:r>
            <a:br>
              <a:rPr lang="en-US" sz="2900" dirty="0" smtClean="0">
                <a:solidFill>
                  <a:prstClr val="black"/>
                </a:solidFill>
                <a:ea typeface="+mn-ea"/>
              </a:rPr>
            </a:br>
            <a:r>
              <a:rPr lang="en-US" sz="2900" dirty="0" smtClean="0">
                <a:solidFill>
                  <a:srgbClr val="D20091"/>
                </a:solidFill>
                <a:ea typeface="+mn-ea"/>
              </a:rPr>
              <a:t>Treatment: </a:t>
            </a:r>
            <a:r>
              <a:rPr lang="en-US" sz="2900" dirty="0" smtClean="0">
                <a:solidFill>
                  <a:prstClr val="black"/>
                </a:solidFill>
                <a:ea typeface="+mn-ea"/>
              </a:rPr>
              <a:t>metronidazole oral and vaginal gel + clindamycin.</a:t>
            </a:r>
            <a:endParaRPr lang="en-US" sz="29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4" y="2924944"/>
            <a:ext cx="4181774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6019218"/>
            <a:ext cx="2509661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Normal Vagina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60225" y="6021288"/>
            <a:ext cx="3063659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Bacterial vaginosis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94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8712968" cy="432047"/>
          </a:xfrm>
          <a:noFill/>
        </p:spPr>
        <p:txBody>
          <a:bodyPr>
            <a:noAutofit/>
          </a:bodyPr>
          <a:lstStyle/>
          <a:p>
            <a:pPr rtl="0"/>
            <a:r>
              <a:rPr lang="en-US" sz="3600" b="1" u="sng" dirty="0" smtClean="0">
                <a:solidFill>
                  <a:srgbClr val="D20091"/>
                </a:solidFill>
              </a:rPr>
              <a:t>Vaginal Candidiasis</a:t>
            </a:r>
            <a:endParaRPr lang="ar-AE" sz="3600" b="1" u="sng" dirty="0">
              <a:solidFill>
                <a:srgbClr val="D2009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692696"/>
            <a:ext cx="8640960" cy="6048672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457200" lvl="0" indent="-457200" algn="l">
              <a:spcBef>
                <a:spcPts val="0"/>
              </a:spcBef>
              <a:buFont typeface="Arial" pitchFamily="34" charset="0"/>
              <a:buChar char="•"/>
            </a:pPr>
            <a:r>
              <a:rPr lang="en-US" sz="3100" dirty="0">
                <a:solidFill>
                  <a:schemeClr val="tx1"/>
                </a:solidFill>
              </a:rPr>
              <a:t>Thin-walled, yeasts reproduce mainly by budding</a:t>
            </a:r>
            <a:r>
              <a:rPr lang="en-US" sz="3100" dirty="0" smtClean="0">
                <a:solidFill>
                  <a:schemeClr val="tx1"/>
                </a:solidFill>
              </a:rPr>
              <a:t>.</a:t>
            </a:r>
            <a:endParaRPr lang="en-AU" sz="3100" dirty="0" smtClean="0">
              <a:solidFill>
                <a:schemeClr val="tx1"/>
              </a:solidFill>
            </a:endParaRPr>
          </a:p>
          <a:p>
            <a:pPr marL="45720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3100" dirty="0" smtClean="0">
                <a:solidFill>
                  <a:schemeClr val="tx1"/>
                </a:solidFill>
              </a:rPr>
              <a:t>Candida spp. are members </a:t>
            </a:r>
            <a:r>
              <a:rPr lang="en-AU" sz="3100" dirty="0">
                <a:solidFill>
                  <a:schemeClr val="tx1"/>
                </a:solidFill>
              </a:rPr>
              <a:t>of the </a:t>
            </a:r>
            <a:r>
              <a:rPr lang="en-AU" sz="3100" dirty="0">
                <a:solidFill>
                  <a:srgbClr val="7030A0"/>
                </a:solidFill>
              </a:rPr>
              <a:t>normal flora</a:t>
            </a:r>
            <a:r>
              <a:rPr lang="en-AU" sz="3100" dirty="0">
                <a:solidFill>
                  <a:schemeClr val="tx1"/>
                </a:solidFill>
              </a:rPr>
              <a:t>.</a:t>
            </a:r>
          </a:p>
          <a:p>
            <a:pPr marL="457200" lvl="0" indent="-4572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3100" dirty="0" smtClean="0">
                <a:solidFill>
                  <a:schemeClr val="tx1"/>
                </a:solidFill>
              </a:rPr>
              <a:t>Candidiasis is the most common </a:t>
            </a:r>
            <a:r>
              <a:rPr lang="en-AU" sz="3100" dirty="0" smtClean="0">
                <a:solidFill>
                  <a:srgbClr val="7030A0"/>
                </a:solidFill>
              </a:rPr>
              <a:t>opportunistic mycoses </a:t>
            </a:r>
            <a:r>
              <a:rPr lang="en-AU" sz="3100" dirty="0" smtClean="0">
                <a:solidFill>
                  <a:schemeClr val="tx1"/>
                </a:solidFill>
              </a:rPr>
              <a:t>worldwide (cellular </a:t>
            </a:r>
            <a:r>
              <a:rPr lang="en-AU" sz="3100" dirty="0">
                <a:solidFill>
                  <a:schemeClr val="tx1"/>
                </a:solidFill>
              </a:rPr>
              <a:t>immunity protects against mucocutaneous candidiasis, </a:t>
            </a:r>
            <a:r>
              <a:rPr lang="en-AU" sz="3100" dirty="0" smtClean="0">
                <a:solidFill>
                  <a:schemeClr val="tx1"/>
                </a:solidFill>
              </a:rPr>
              <a:t>neutrophils </a:t>
            </a:r>
            <a:r>
              <a:rPr lang="en-AU" sz="3100" dirty="0">
                <a:solidFill>
                  <a:schemeClr val="tx1"/>
                </a:solidFill>
              </a:rPr>
              <a:t>protect against invasive </a:t>
            </a:r>
            <a:r>
              <a:rPr lang="en-AU" sz="3100" dirty="0" smtClean="0">
                <a:solidFill>
                  <a:schemeClr val="tx1"/>
                </a:solidFill>
              </a:rPr>
              <a:t>candidiasis)</a:t>
            </a:r>
            <a:endParaRPr lang="en-US" sz="3100" dirty="0">
              <a:solidFill>
                <a:schemeClr val="tx1"/>
              </a:solidFill>
            </a:endParaRPr>
          </a:p>
          <a:p>
            <a:pPr marL="457200" lvl="0" indent="-4572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3100" dirty="0" smtClean="0">
                <a:solidFill>
                  <a:schemeClr val="tx1"/>
                </a:solidFill>
              </a:rPr>
              <a:t>More than 150 species of candida but </a:t>
            </a:r>
            <a:r>
              <a:rPr lang="en-US" sz="3100" dirty="0" smtClean="0">
                <a:solidFill>
                  <a:schemeClr val="tx1"/>
                </a:solidFill>
              </a:rPr>
              <a:t>only few species cause disease in humans. </a:t>
            </a:r>
          </a:p>
          <a:p>
            <a:pPr marL="457200" indent="-45720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100" dirty="0" smtClean="0">
                <a:solidFill>
                  <a:srgbClr val="7030A0"/>
                </a:solidFill>
              </a:rPr>
              <a:t>Species of </a:t>
            </a:r>
            <a:r>
              <a:rPr lang="en-US" sz="3100" dirty="0" smtClean="0">
                <a:solidFill>
                  <a:srgbClr val="7030A0"/>
                </a:solidFill>
              </a:rPr>
              <a:t>most medical significance are:</a:t>
            </a:r>
          </a:p>
          <a:p>
            <a:pPr marL="914400" lvl="1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3100" i="1" dirty="0" smtClean="0">
                <a:solidFill>
                  <a:schemeClr val="tx1"/>
                </a:solidFill>
              </a:rPr>
              <a:t>Candida</a:t>
            </a:r>
            <a:r>
              <a:rPr lang="en-US" sz="3100" dirty="0" smtClean="0">
                <a:solidFill>
                  <a:schemeClr val="tx1"/>
                </a:solidFill>
              </a:rPr>
              <a:t> </a:t>
            </a:r>
            <a:r>
              <a:rPr lang="en-US" sz="3100" i="1" dirty="0" smtClean="0">
                <a:solidFill>
                  <a:schemeClr val="tx1"/>
                </a:solidFill>
              </a:rPr>
              <a:t>albicans</a:t>
            </a:r>
            <a:r>
              <a:rPr lang="en-US" sz="3100" dirty="0" smtClean="0">
                <a:solidFill>
                  <a:schemeClr val="tx1"/>
                </a:solidFill>
              </a:rPr>
              <a:t>.</a:t>
            </a:r>
          </a:p>
          <a:p>
            <a:pPr marL="914400" lvl="1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3100" i="1" dirty="0" smtClean="0">
                <a:solidFill>
                  <a:schemeClr val="tx1"/>
                </a:solidFill>
              </a:rPr>
              <a:t>Candida</a:t>
            </a:r>
            <a:r>
              <a:rPr lang="en-US" sz="3100" dirty="0" smtClean="0">
                <a:solidFill>
                  <a:schemeClr val="tx1"/>
                </a:solidFill>
              </a:rPr>
              <a:t> </a:t>
            </a:r>
            <a:r>
              <a:rPr lang="en-US" sz="3100" i="1" dirty="0" smtClean="0">
                <a:solidFill>
                  <a:schemeClr val="tx1"/>
                </a:solidFill>
              </a:rPr>
              <a:t>tropicalis</a:t>
            </a:r>
            <a:r>
              <a:rPr lang="en-US" sz="3100" dirty="0" smtClean="0">
                <a:solidFill>
                  <a:srgbClr val="7030A0"/>
                </a:solidFill>
              </a:rPr>
              <a:t>.</a:t>
            </a:r>
            <a:endParaRPr lang="en-US" sz="31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21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640960" cy="6336704"/>
          </a:xfrm>
          <a:noFill/>
          <a:ln>
            <a:solidFill>
              <a:schemeClr val="accent1"/>
            </a:solidFill>
          </a:ln>
        </p:spPr>
        <p:txBody>
          <a:bodyPr/>
          <a:lstStyle/>
          <a:p>
            <a:pPr algn="l"/>
            <a:r>
              <a:rPr lang="en-US" sz="3100" b="1" dirty="0">
                <a:solidFill>
                  <a:srgbClr val="D20091"/>
                </a:solidFill>
              </a:rPr>
              <a:t>Clinical presentation of </a:t>
            </a:r>
            <a:r>
              <a:rPr lang="en-US" sz="3100" b="1" i="1" dirty="0">
                <a:solidFill>
                  <a:srgbClr val="D20091"/>
                </a:solidFill>
              </a:rPr>
              <a:t>Candida albicans</a:t>
            </a:r>
            <a:r>
              <a:rPr lang="en-US" sz="3100" b="1" dirty="0">
                <a:solidFill>
                  <a:srgbClr val="D20091"/>
                </a:solidFill>
              </a:rPr>
              <a:t>: </a:t>
            </a:r>
            <a:endParaRPr lang="ar-AE" sz="3100" b="1" dirty="0">
              <a:solidFill>
                <a:srgbClr val="D20091"/>
              </a:solidFill>
            </a:endParaRPr>
          </a:p>
          <a:p>
            <a:pPr algn="l" rtl="0"/>
            <a:r>
              <a:rPr lang="en-US" sz="3100" b="1" i="1" dirty="0" smtClean="0">
                <a:solidFill>
                  <a:srgbClr val="D20091"/>
                </a:solidFill>
              </a:rPr>
              <a:t>Candida </a:t>
            </a:r>
            <a:r>
              <a:rPr lang="en-US" sz="3100" b="1" i="1" dirty="0">
                <a:solidFill>
                  <a:srgbClr val="D20091"/>
                </a:solidFill>
              </a:rPr>
              <a:t>albicans</a:t>
            </a:r>
            <a:r>
              <a:rPr lang="en-US" sz="3100" b="1" dirty="0">
                <a:solidFill>
                  <a:srgbClr val="D20091"/>
                </a:solidFill>
              </a:rPr>
              <a:t> </a:t>
            </a:r>
            <a:r>
              <a:rPr lang="en-US" sz="3100" dirty="0">
                <a:solidFill>
                  <a:schemeClr val="tx1"/>
                </a:solidFill>
              </a:rPr>
              <a:t>causes </a:t>
            </a:r>
            <a:r>
              <a:rPr lang="en-US" sz="3100" dirty="0" smtClean="0">
                <a:solidFill>
                  <a:schemeClr val="tx1"/>
                </a:solidFill>
              </a:rPr>
              <a:t>most of the cases </a:t>
            </a:r>
            <a:r>
              <a:rPr lang="en-US" sz="3100" dirty="0">
                <a:solidFill>
                  <a:schemeClr val="tx1"/>
                </a:solidFill>
              </a:rPr>
              <a:t>of oropharyngeal </a:t>
            </a:r>
            <a:r>
              <a:rPr lang="en-US" sz="3100" dirty="0" smtClean="0">
                <a:solidFill>
                  <a:schemeClr val="tx1"/>
                </a:solidFill>
              </a:rPr>
              <a:t>candidiasis </a:t>
            </a:r>
            <a:r>
              <a:rPr lang="en-US" sz="3100" dirty="0">
                <a:solidFill>
                  <a:schemeClr val="tx1"/>
                </a:solidFill>
              </a:rPr>
              <a:t>and </a:t>
            </a:r>
            <a:r>
              <a:rPr lang="en-US" sz="3100" dirty="0" smtClean="0">
                <a:solidFill>
                  <a:schemeClr val="tx1"/>
                </a:solidFill>
              </a:rPr>
              <a:t>vulvovaginal candidiasis. 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n-US" sz="3100" b="1" dirty="0" smtClean="0">
                <a:solidFill>
                  <a:srgbClr val="7030A0"/>
                </a:solidFill>
              </a:rPr>
              <a:t>In female:</a:t>
            </a:r>
          </a:p>
          <a:p>
            <a:pPr lvl="1" algn="l"/>
            <a:r>
              <a:rPr lang="en-US" sz="3100" dirty="0" smtClean="0">
                <a:solidFill>
                  <a:srgbClr val="D20091"/>
                </a:solidFill>
              </a:rPr>
              <a:t>Vaginal candidiasis: </a:t>
            </a:r>
          </a:p>
          <a:p>
            <a:pPr marL="1371600" lvl="2" indent="-457200" algn="l">
              <a:buFont typeface="Arial" panose="020B0604020202020204" pitchFamily="34" charset="0"/>
              <a:buChar char="•"/>
            </a:pPr>
            <a:r>
              <a:rPr lang="en-US" sz="3100" dirty="0" smtClean="0">
                <a:solidFill>
                  <a:schemeClr val="tx1"/>
                </a:solidFill>
              </a:rPr>
              <a:t>Itching</a:t>
            </a:r>
            <a:r>
              <a:rPr lang="en-US" sz="3100" dirty="0" smtClean="0">
                <a:solidFill>
                  <a:schemeClr val="tx1"/>
                </a:solidFill>
              </a:rPr>
              <a:t>, dyspareunia</a:t>
            </a:r>
            <a:r>
              <a:rPr lang="en-US" sz="3100" dirty="0">
                <a:solidFill>
                  <a:schemeClr val="tx1"/>
                </a:solidFill>
              </a:rPr>
              <a:t>, </a:t>
            </a:r>
            <a:r>
              <a:rPr lang="en-US" sz="3100" dirty="0" smtClean="0">
                <a:solidFill>
                  <a:schemeClr val="tx1"/>
                </a:solidFill>
              </a:rPr>
              <a:t>external dysuria. </a:t>
            </a:r>
            <a:endParaRPr lang="en-US" sz="3100" dirty="0" smtClean="0">
              <a:solidFill>
                <a:schemeClr val="tx1"/>
              </a:solidFill>
            </a:endParaRPr>
          </a:p>
          <a:p>
            <a:pPr marL="1371600" lvl="2" indent="-457200" algn="l">
              <a:buFont typeface="Arial" panose="020B0604020202020204" pitchFamily="34" charset="0"/>
              <a:buChar char="•"/>
            </a:pPr>
            <a:r>
              <a:rPr lang="en-US" sz="3100" dirty="0" smtClean="0">
                <a:solidFill>
                  <a:schemeClr val="tx1"/>
                </a:solidFill>
              </a:rPr>
              <a:t>Thick </a:t>
            </a:r>
            <a:r>
              <a:rPr lang="en-US" sz="3100" dirty="0" smtClean="0">
                <a:solidFill>
                  <a:schemeClr val="tx1"/>
                </a:solidFill>
              </a:rPr>
              <a:t>white </a:t>
            </a:r>
            <a:r>
              <a:rPr lang="en-US" sz="3100" dirty="0" smtClean="0">
                <a:solidFill>
                  <a:schemeClr val="tx1"/>
                </a:solidFill>
              </a:rPr>
              <a:t>discharge (cheesy).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100" b="1" dirty="0" smtClean="0">
                <a:solidFill>
                  <a:srgbClr val="7030A0"/>
                </a:solidFill>
              </a:rPr>
              <a:t>In male:</a:t>
            </a:r>
            <a:r>
              <a:rPr lang="en-US" sz="3100" b="1" dirty="0">
                <a:solidFill>
                  <a:srgbClr val="7030A0"/>
                </a:solidFill>
              </a:rPr>
              <a:t> </a:t>
            </a:r>
            <a:r>
              <a:rPr lang="en-US" sz="3100" dirty="0" smtClean="0">
                <a:solidFill>
                  <a:schemeClr val="tx1"/>
                </a:solidFill>
              </a:rPr>
              <a:t>Urethritis.</a:t>
            </a:r>
            <a:endParaRPr lang="en-US" sz="3100" dirty="0">
              <a:solidFill>
                <a:schemeClr val="tx1"/>
              </a:solidFill>
            </a:endParaRPr>
          </a:p>
          <a:p>
            <a:pPr algn="l" rtl="0"/>
            <a:endParaRPr lang="ar-AE" dirty="0"/>
          </a:p>
        </p:txBody>
      </p:sp>
    </p:spTree>
    <p:extLst>
      <p:ext uri="{BB962C8B-B14F-4D97-AF65-F5344CB8AC3E}">
        <p14:creationId xmlns:p14="http://schemas.microsoft.com/office/powerpoint/2010/main" val="5612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188640"/>
            <a:ext cx="8928992" cy="648072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>
              <a:buClr>
                <a:srgbClr val="9E0075"/>
              </a:buClr>
            </a:pPr>
            <a:r>
              <a:rPr lang="en-US" sz="2800" b="1" dirty="0">
                <a:solidFill>
                  <a:srgbClr val="D20091"/>
                </a:solidFill>
              </a:rPr>
              <a:t>Morphology and cultural characteristics: </a:t>
            </a:r>
            <a:endParaRPr lang="ar-AE" sz="2800" b="1" dirty="0">
              <a:solidFill>
                <a:srgbClr val="D20091"/>
              </a:solidFill>
            </a:endParaRPr>
          </a:p>
          <a:p>
            <a:pPr marL="457200" lvl="0" indent="-457200" algn="l" rtl="0">
              <a:buClr>
                <a:srgbClr val="9E0075"/>
              </a:buClr>
              <a:buFont typeface="Courier New" panose="02070309020205020404" pitchFamily="49" charset="0"/>
              <a:buChar char="o"/>
            </a:pPr>
            <a:r>
              <a:rPr lang="en-AU" sz="3000" b="1" dirty="0" smtClean="0">
                <a:solidFill>
                  <a:srgbClr val="D20091"/>
                </a:solidFill>
              </a:rPr>
              <a:t>Microscopically</a:t>
            </a:r>
            <a:r>
              <a:rPr lang="en-AU" sz="3000" b="1" dirty="0">
                <a:solidFill>
                  <a:srgbClr val="D20091"/>
                </a:solidFill>
              </a:rPr>
              <a:t>: </a:t>
            </a:r>
            <a:r>
              <a:rPr lang="en-AU" sz="3000" i="1" dirty="0">
                <a:solidFill>
                  <a:schemeClr val="tx1"/>
                </a:solidFill>
              </a:rPr>
              <a:t>Candida albicans</a:t>
            </a:r>
            <a:r>
              <a:rPr lang="en-AU" sz="3000" dirty="0">
                <a:solidFill>
                  <a:schemeClr val="tx1"/>
                </a:solidFill>
              </a:rPr>
              <a:t> is </a:t>
            </a:r>
            <a:r>
              <a:rPr lang="en-AU" sz="3000" dirty="0" smtClean="0">
                <a:solidFill>
                  <a:schemeClr val="tx1"/>
                </a:solidFill>
              </a:rPr>
              <a:t>a </a:t>
            </a:r>
            <a:r>
              <a:rPr lang="en-AU" sz="3000" dirty="0" smtClean="0">
                <a:solidFill>
                  <a:srgbClr val="D20091"/>
                </a:solidFill>
              </a:rPr>
              <a:t>dimorphic fungi</a:t>
            </a:r>
            <a:r>
              <a:rPr lang="en-AU" sz="3000" dirty="0" smtClean="0">
                <a:solidFill>
                  <a:schemeClr val="tx1"/>
                </a:solidFill>
              </a:rPr>
              <a:t>, reproduce mainly by budding, but can produce pseudohyphae and true hyphae.</a:t>
            </a:r>
          </a:p>
          <a:p>
            <a:pPr marL="457200" lvl="0" indent="-457200" algn="l" rtl="0">
              <a:buClr>
                <a:srgbClr val="9E0075"/>
              </a:buClr>
              <a:buFont typeface="Courier New" panose="02070309020205020404" pitchFamily="49" charset="0"/>
              <a:buChar char="o"/>
            </a:pPr>
            <a:r>
              <a:rPr lang="en-AU" sz="3000" b="1" dirty="0" smtClean="0">
                <a:solidFill>
                  <a:srgbClr val="D20091"/>
                </a:solidFill>
              </a:rPr>
              <a:t>Culture:</a:t>
            </a:r>
            <a:r>
              <a:rPr lang="en-AU" sz="3000" dirty="0" smtClean="0">
                <a:solidFill>
                  <a:prstClr val="black"/>
                </a:solidFill>
              </a:rPr>
              <a:t> </a:t>
            </a:r>
            <a:r>
              <a:rPr lang="en-AU" sz="3000" dirty="0" smtClean="0">
                <a:solidFill>
                  <a:schemeClr val="tx1"/>
                </a:solidFill>
              </a:rPr>
              <a:t>after </a:t>
            </a:r>
            <a:r>
              <a:rPr lang="en-AU" sz="3000" dirty="0">
                <a:solidFill>
                  <a:schemeClr val="tx1"/>
                </a:solidFill>
              </a:rPr>
              <a:t>24 hours at 37 </a:t>
            </a:r>
            <a:r>
              <a:rPr lang="en-AU" sz="3000" dirty="0">
                <a:solidFill>
                  <a:schemeClr val="tx1"/>
                </a:solidFill>
                <a:sym typeface="Symbol"/>
              </a:rPr>
              <a:t></a:t>
            </a:r>
            <a:r>
              <a:rPr lang="en-AU" sz="3000" dirty="0">
                <a:solidFill>
                  <a:schemeClr val="tx1"/>
                </a:solidFill>
              </a:rPr>
              <a:t>C or room </a:t>
            </a:r>
            <a:r>
              <a:rPr lang="en-AU" sz="3000" dirty="0" smtClean="0">
                <a:solidFill>
                  <a:schemeClr val="tx1"/>
                </a:solidFill>
              </a:rPr>
              <a:t>temperature</a:t>
            </a:r>
            <a:r>
              <a:rPr lang="en-AU" sz="3000" dirty="0">
                <a:solidFill>
                  <a:prstClr val="black"/>
                </a:solidFill>
              </a:rPr>
              <a:t>,</a:t>
            </a:r>
            <a:r>
              <a:rPr lang="en-AU" sz="3000" dirty="0" smtClean="0">
                <a:solidFill>
                  <a:prstClr val="black"/>
                </a:solidFill>
              </a:rPr>
              <a:t> </a:t>
            </a:r>
            <a:r>
              <a:rPr lang="en-US" sz="3000" dirty="0" smtClean="0">
                <a:solidFill>
                  <a:prstClr val="black"/>
                </a:solidFill>
                <a:cs typeface="Arial" charset="0"/>
              </a:rPr>
              <a:t>white, creamy, </a:t>
            </a:r>
            <a:r>
              <a:rPr lang="en-US" sz="3000" dirty="0">
                <a:solidFill>
                  <a:prstClr val="black"/>
                </a:solidFill>
                <a:cs typeface="Arial" charset="0"/>
              </a:rPr>
              <a:t>rounded  colonies with </a:t>
            </a:r>
            <a:r>
              <a:rPr lang="en-US" sz="3000" dirty="0" smtClean="0">
                <a:solidFill>
                  <a:prstClr val="black"/>
                </a:solidFill>
                <a:cs typeface="Arial" charset="0"/>
              </a:rPr>
              <a:t>feet </a:t>
            </a:r>
            <a:r>
              <a:rPr lang="en-US" sz="3000" dirty="0">
                <a:solidFill>
                  <a:prstClr val="black"/>
                </a:solidFill>
                <a:cs typeface="Arial" charset="0"/>
              </a:rPr>
              <a:t>projection </a:t>
            </a:r>
            <a:r>
              <a:rPr lang="en-US" sz="3000" dirty="0" smtClean="0">
                <a:solidFill>
                  <a:prstClr val="black"/>
                </a:solidFill>
                <a:cs typeface="Arial" charset="0"/>
              </a:rPr>
              <a:t>or </a:t>
            </a:r>
            <a:r>
              <a:rPr lang="en-US" sz="3000" dirty="0">
                <a:solidFill>
                  <a:prstClr val="black"/>
                </a:solidFill>
                <a:cs typeface="Arial" charset="0"/>
              </a:rPr>
              <a:t>regular </a:t>
            </a:r>
            <a:r>
              <a:rPr lang="en-US" sz="3000" dirty="0" smtClean="0">
                <a:solidFill>
                  <a:prstClr val="black"/>
                </a:solidFill>
                <a:cs typeface="Arial" charset="0"/>
              </a:rPr>
              <a:t>margin appears.</a:t>
            </a:r>
            <a:r>
              <a:rPr lang="en-US" sz="3000" dirty="0" smtClean="0">
                <a:solidFill>
                  <a:schemeClr val="tx1"/>
                </a:solidFill>
              </a:rPr>
              <a:t>                                          </a:t>
            </a:r>
            <a:r>
              <a:rPr lang="en-US" sz="3000" dirty="0" smtClean="0">
                <a:solidFill>
                  <a:schemeClr val="tx1"/>
                </a:solidFill>
                <a:cs typeface="Arial" charset="0"/>
              </a:rPr>
              <a:t>Asexual germination of candida occurs </a:t>
            </a:r>
            <a:r>
              <a:rPr lang="en-US" sz="3000" dirty="0">
                <a:solidFill>
                  <a:schemeClr val="tx1"/>
                </a:solidFill>
                <a:cs typeface="Arial" charset="0"/>
              </a:rPr>
              <a:t>by production of </a:t>
            </a:r>
            <a:r>
              <a:rPr lang="en-US" sz="3000" dirty="0" smtClean="0">
                <a:solidFill>
                  <a:srgbClr val="0070C0"/>
                </a:solidFill>
                <a:cs typeface="Arial" charset="0"/>
              </a:rPr>
              <a:t>blastopores</a:t>
            </a:r>
            <a:r>
              <a:rPr lang="en-US" sz="30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en-US" sz="3000" dirty="0" smtClean="0">
                <a:solidFill>
                  <a:schemeClr val="tx1"/>
                </a:solidFill>
                <a:cs typeface="Arial" charset="0"/>
              </a:rPr>
              <a:t>or </a:t>
            </a:r>
            <a:r>
              <a:rPr lang="en-US" sz="3000" dirty="0" smtClean="0">
                <a:solidFill>
                  <a:srgbClr val="0070C0"/>
                </a:solidFill>
                <a:cs typeface="Arial" charset="0"/>
              </a:rPr>
              <a:t>chlamydiospores.</a:t>
            </a:r>
            <a:r>
              <a:rPr lang="en-US" sz="3000" dirty="0" smtClean="0">
                <a:solidFill>
                  <a:schemeClr val="tx1"/>
                </a:solidFill>
              </a:rPr>
              <a:t>                                                                </a:t>
            </a:r>
            <a:endParaRPr lang="en-US" sz="3000" dirty="0" smtClean="0">
              <a:solidFill>
                <a:schemeClr val="tx1"/>
              </a:solidFill>
              <a:cs typeface="Arial" charset="0"/>
            </a:endParaRPr>
          </a:p>
          <a:p>
            <a:pPr marL="457200" indent="-457200" algn="l">
              <a:buClr>
                <a:srgbClr val="9E0075"/>
              </a:buClr>
              <a:buFont typeface="Courier New" panose="02070309020205020404" pitchFamily="49" charset="0"/>
              <a:buChar char="o"/>
            </a:pPr>
            <a:r>
              <a:rPr lang="en-US" sz="3000" b="1" dirty="0">
                <a:solidFill>
                  <a:srgbClr val="D20091"/>
                </a:solidFill>
                <a:cs typeface="Arial" charset="0"/>
              </a:rPr>
              <a:t>Germ tube </a:t>
            </a:r>
            <a:r>
              <a:rPr lang="en-US" sz="3000" b="1" dirty="0" smtClean="0">
                <a:solidFill>
                  <a:srgbClr val="D20091"/>
                </a:solidFill>
                <a:cs typeface="Arial" charset="0"/>
              </a:rPr>
              <a:t>test: </a:t>
            </a:r>
            <a:r>
              <a:rPr lang="en-US" sz="3000" dirty="0" smtClean="0">
                <a:solidFill>
                  <a:schemeClr val="tx1"/>
                </a:solidFill>
                <a:cs typeface="Arial" charset="0"/>
              </a:rPr>
              <a:t>To differentiate C. albicans from other spp.                                                                     </a:t>
            </a:r>
            <a:r>
              <a:rPr lang="en-US" sz="3000" i="1" dirty="0" smtClean="0">
                <a:solidFill>
                  <a:schemeClr val="tx1"/>
                </a:solidFill>
                <a:cs typeface="Arial" charset="0"/>
              </a:rPr>
              <a:t>C</a:t>
            </a:r>
            <a:r>
              <a:rPr lang="en-US" sz="3000" i="1" dirty="0">
                <a:solidFill>
                  <a:schemeClr val="tx1"/>
                </a:solidFill>
                <a:cs typeface="Arial" charset="0"/>
              </a:rPr>
              <a:t>. albicans </a:t>
            </a:r>
            <a:r>
              <a:rPr lang="en-US" sz="3000" dirty="0">
                <a:solidFill>
                  <a:schemeClr val="tx1"/>
                </a:solidFill>
                <a:cs typeface="Arial" charset="0"/>
              </a:rPr>
              <a:t>produce germ tube (true hyphae</a:t>
            </a:r>
            <a:r>
              <a:rPr lang="en-US" sz="3000" dirty="0" smtClean="0">
                <a:solidFill>
                  <a:schemeClr val="tx1"/>
                </a:solidFill>
                <a:cs typeface="Arial" charset="0"/>
              </a:rPr>
              <a:t>) when incubated </a:t>
            </a:r>
            <a:r>
              <a:rPr lang="en-US" sz="3000" dirty="0">
                <a:solidFill>
                  <a:schemeClr val="tx1"/>
                </a:solidFill>
                <a:cs typeface="Arial" charset="0"/>
              </a:rPr>
              <a:t>with serum </a:t>
            </a:r>
            <a:r>
              <a:rPr lang="en-US" sz="3000" dirty="0" smtClean="0">
                <a:solidFill>
                  <a:schemeClr val="tx1"/>
                </a:solidFill>
                <a:cs typeface="Arial" charset="0"/>
              </a:rPr>
              <a:t>at </a:t>
            </a:r>
            <a:r>
              <a:rPr lang="en-US" sz="3000" dirty="0">
                <a:solidFill>
                  <a:schemeClr val="tx1"/>
                </a:solidFill>
                <a:cs typeface="Arial" charset="0"/>
              </a:rPr>
              <a:t>37ᴼ C </a:t>
            </a:r>
            <a:r>
              <a:rPr lang="en-US" sz="3000" dirty="0" smtClean="0">
                <a:solidFill>
                  <a:schemeClr val="tx1"/>
                </a:solidFill>
                <a:cs typeface="Arial" charset="0"/>
              </a:rPr>
              <a:t>for </a:t>
            </a:r>
            <a:r>
              <a:rPr lang="en-US" sz="3000" dirty="0">
                <a:solidFill>
                  <a:schemeClr val="tx1"/>
                </a:solidFill>
                <a:cs typeface="Arial" charset="0"/>
              </a:rPr>
              <a:t>90 </a:t>
            </a:r>
            <a:r>
              <a:rPr lang="en-US" sz="3000" dirty="0" smtClean="0">
                <a:solidFill>
                  <a:schemeClr val="tx1"/>
                </a:solidFill>
                <a:cs typeface="Arial" charset="0"/>
              </a:rPr>
              <a:t>minutes. </a:t>
            </a:r>
          </a:p>
        </p:txBody>
      </p:sp>
    </p:spTree>
    <p:extLst>
      <p:ext uri="{BB962C8B-B14F-4D97-AF65-F5344CB8AC3E}">
        <p14:creationId xmlns:p14="http://schemas.microsoft.com/office/powerpoint/2010/main" val="233368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913187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4"/>
          <a:stretch/>
        </p:blipFill>
        <p:spPr bwMode="auto">
          <a:xfrm>
            <a:off x="4355976" y="260648"/>
            <a:ext cx="4608512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05064"/>
            <a:ext cx="4608512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56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7" b="24640"/>
          <a:stretch/>
        </p:blipFill>
        <p:spPr bwMode="auto">
          <a:xfrm>
            <a:off x="251520" y="332656"/>
            <a:ext cx="8393176" cy="633670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7571" y="6165303"/>
            <a:ext cx="7201074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9E0075"/>
            </a:solidFill>
          </a:ln>
        </p:spPr>
        <p:txBody>
          <a:bodyPr wrap="none" rtlCol="0">
            <a:spAutoFit/>
          </a:bodyPr>
          <a:lstStyle/>
          <a:p>
            <a:pPr algn="l" rtl="0"/>
            <a:r>
              <a:rPr lang="en-US" sz="2400" b="1" dirty="0"/>
              <a:t>Asexual </a:t>
            </a:r>
            <a:r>
              <a:rPr lang="en-US" sz="2400" b="1" dirty="0" smtClean="0"/>
              <a:t>germination: blastopores &amp; </a:t>
            </a:r>
            <a:r>
              <a:rPr lang="en-US" sz="2400" b="1" dirty="0"/>
              <a:t>chlamydiospores</a:t>
            </a:r>
          </a:p>
        </p:txBody>
      </p:sp>
    </p:spTree>
    <p:extLst>
      <p:ext uri="{BB962C8B-B14F-4D97-AF65-F5344CB8AC3E}">
        <p14:creationId xmlns:p14="http://schemas.microsoft.com/office/powerpoint/2010/main" val="172131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53" y="214313"/>
            <a:ext cx="4176464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53" y="3634458"/>
            <a:ext cx="4176464" cy="3087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128" y="188640"/>
            <a:ext cx="4176464" cy="324036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128" y="3634458"/>
            <a:ext cx="4176464" cy="308807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03052" y="5445224"/>
            <a:ext cx="137249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Germ tube</a:t>
            </a:r>
            <a:endParaRPr lang="en-US" sz="2000" b="1" dirty="0"/>
          </a:p>
        </p:txBody>
      </p:sp>
      <p:sp>
        <p:nvSpPr>
          <p:cNvPr id="4" name="Right Arrow 3"/>
          <p:cNvSpPr/>
          <p:nvPr/>
        </p:nvSpPr>
        <p:spPr>
          <a:xfrm rot="19051573">
            <a:off x="5979248" y="5312130"/>
            <a:ext cx="528572" cy="10981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19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16632"/>
            <a:ext cx="8712968" cy="432047"/>
          </a:xfrm>
          <a:noFill/>
        </p:spPr>
        <p:txBody>
          <a:bodyPr>
            <a:noAutofit/>
          </a:bodyPr>
          <a:lstStyle/>
          <a:p>
            <a:pPr rtl="0"/>
            <a:r>
              <a:rPr lang="en-US" sz="3200" b="1" u="sng" dirty="0" smtClean="0">
                <a:solidFill>
                  <a:srgbClr val="D20091"/>
                </a:solidFill>
              </a:rPr>
              <a:t>Trichomoniasis:</a:t>
            </a:r>
            <a:endParaRPr lang="ar-AE" sz="3200" b="1" u="sng" dirty="0">
              <a:solidFill>
                <a:srgbClr val="D2009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620688"/>
            <a:ext cx="8928992" cy="612068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 rtl="0">
              <a:spcBef>
                <a:spcPts val="0"/>
              </a:spcBef>
            </a:pPr>
            <a:r>
              <a:rPr lang="en-US" sz="3000" b="1" i="1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Trichomonas vaginalis</a:t>
            </a:r>
            <a:r>
              <a:rPr lang="en-US" sz="3000" b="1" i="1" dirty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000" b="1" i="1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Classification:</a:t>
            </a:r>
            <a:r>
              <a:rPr 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Protozoa:</a:t>
            </a:r>
            <a:r>
              <a:rPr 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Mastigophora. </a:t>
            </a:r>
          </a:p>
          <a:p>
            <a:pPr marL="45720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Morphology:</a:t>
            </a:r>
            <a:r>
              <a:rPr lang="en-US" sz="3000" dirty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oval </a:t>
            </a: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pyriform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shape, with </a:t>
            </a: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 undulating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membrane, </a:t>
            </a: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axostyle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four free flagella</a:t>
            </a:r>
          </a:p>
          <a:p>
            <a:pPr marL="45720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Reproduce by binary fission.</a:t>
            </a:r>
          </a:p>
          <a:p>
            <a:pPr lvl="0" algn="l">
              <a:spcBef>
                <a:spcPts val="0"/>
              </a:spcBef>
            </a:pPr>
            <a:r>
              <a:rPr lang="en-US" sz="3000" b="1" dirty="0">
                <a:solidFill>
                  <a:srgbClr val="D20091"/>
                </a:solidFill>
                <a:cs typeface="Times New Roman" panose="02020603050405020304" pitchFamily="18" charset="0"/>
              </a:rPr>
              <a:t>Transmission:</a:t>
            </a:r>
            <a:r>
              <a:rPr lang="en-US" sz="3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sexual intercourse </a:t>
            </a:r>
            <a:r>
              <a:rPr lang="en-US" sz="3000" dirty="0">
                <a:solidFill>
                  <a:prstClr val="black"/>
                </a:solidFill>
                <a:cs typeface="Times New Roman" panose="02020603050405020304" pitchFamily="18" charset="0"/>
              </a:rPr>
              <a:t>and contaminated </a:t>
            </a:r>
            <a:r>
              <a:rPr lang="en-US" sz="30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clothes</a:t>
            </a:r>
            <a:r>
              <a:rPr lang="en-US" sz="3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(rare). </a:t>
            </a:r>
            <a:endParaRPr lang="en-US" sz="30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4392488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1048"/>
            <a:ext cx="4248472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11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8" cy="648072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86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856984" cy="6624736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3000" b="1" dirty="0">
                <a:solidFill>
                  <a:srgbClr val="9E0075"/>
                </a:solidFill>
              </a:rPr>
              <a:t>Pathogenesis and life cycle:</a:t>
            </a:r>
            <a:endParaRPr lang="ar-AE" sz="3000" dirty="0">
              <a:solidFill>
                <a:srgbClr val="9E0075"/>
              </a:solidFill>
            </a:endParaRPr>
          </a:p>
          <a:p>
            <a:pPr algn="l" rtl="0"/>
            <a:r>
              <a:rPr lang="en-US" sz="3000" b="1" dirty="0" smtClean="0">
                <a:solidFill>
                  <a:srgbClr val="9E0075"/>
                </a:solidFill>
              </a:rPr>
              <a:t>Transmission</a:t>
            </a:r>
            <a:r>
              <a:rPr lang="en-US" sz="3000" dirty="0" smtClean="0">
                <a:solidFill>
                  <a:srgbClr val="9E0075"/>
                </a:solidFill>
              </a:rPr>
              <a:t>: </a:t>
            </a:r>
            <a:r>
              <a:rPr lang="en-US" sz="3000" dirty="0" smtClean="0">
                <a:solidFill>
                  <a:schemeClr val="tx1"/>
                </a:solidFill>
              </a:rPr>
              <a:t>Sexual route.</a:t>
            </a:r>
          </a:p>
          <a:p>
            <a:pPr algn="l" rtl="0"/>
            <a:r>
              <a:rPr lang="en-US" sz="3000" b="1" dirty="0" smtClean="0">
                <a:solidFill>
                  <a:srgbClr val="9E0075"/>
                </a:solidFill>
              </a:rPr>
              <a:t>Infectious</a:t>
            </a:r>
            <a:r>
              <a:rPr lang="en-US" sz="3000" dirty="0" smtClean="0">
                <a:solidFill>
                  <a:srgbClr val="9E0075"/>
                </a:solidFill>
              </a:rPr>
              <a:t> </a:t>
            </a:r>
            <a:r>
              <a:rPr lang="en-US" sz="3000" b="1" dirty="0" smtClean="0">
                <a:solidFill>
                  <a:srgbClr val="9E0075"/>
                </a:solidFill>
              </a:rPr>
              <a:t>form</a:t>
            </a:r>
            <a:r>
              <a:rPr lang="en-US" sz="3000" dirty="0" smtClean="0">
                <a:solidFill>
                  <a:srgbClr val="9E0075"/>
                </a:solidFill>
              </a:rPr>
              <a:t>: </a:t>
            </a:r>
            <a:r>
              <a:rPr lang="en-US" sz="3000" dirty="0" smtClean="0">
                <a:solidFill>
                  <a:schemeClr val="tx1"/>
                </a:solidFill>
              </a:rPr>
              <a:t>The </a:t>
            </a:r>
            <a:r>
              <a:rPr lang="en-US" sz="3000" b="1" dirty="0" smtClean="0">
                <a:solidFill>
                  <a:srgbClr val="C00000"/>
                </a:solidFill>
              </a:rPr>
              <a:t>elementary body (E.B)</a:t>
            </a:r>
            <a:r>
              <a:rPr lang="en-US" sz="3000" dirty="0" smtClean="0">
                <a:solidFill>
                  <a:srgbClr val="C00000"/>
                </a:solidFill>
              </a:rPr>
              <a:t>.</a:t>
            </a:r>
          </a:p>
          <a:p>
            <a:pPr marL="457200" indent="-457200" algn="l">
              <a:buClr>
                <a:srgbClr val="9E0075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1"/>
                </a:solidFill>
              </a:rPr>
              <a:t>E.B </a:t>
            </a:r>
            <a:r>
              <a:rPr lang="en-US" sz="3000" dirty="0" smtClean="0">
                <a:solidFill>
                  <a:schemeClr val="tx1"/>
                </a:solidFill>
              </a:rPr>
              <a:t>enters by phagocytosis into columnar epithelial cells of </a:t>
            </a:r>
            <a:r>
              <a:rPr lang="en-US" sz="3000" dirty="0" smtClean="0">
                <a:solidFill>
                  <a:srgbClr val="9E0075"/>
                </a:solidFill>
              </a:rPr>
              <a:t>endocervix </a:t>
            </a:r>
            <a:r>
              <a:rPr lang="en-US" sz="3000" dirty="0" smtClean="0">
                <a:solidFill>
                  <a:schemeClr val="tx1"/>
                </a:solidFill>
              </a:rPr>
              <a:t>(</a:t>
            </a:r>
            <a:r>
              <a:rPr lang="en-US" sz="3000" dirty="0" smtClean="0">
                <a:solidFill>
                  <a:schemeClr val="tx1"/>
                </a:solidFill>
              </a:rPr>
              <a:t>E.B prevents </a:t>
            </a:r>
            <a:r>
              <a:rPr lang="en-US" sz="3000" dirty="0" smtClean="0">
                <a:solidFill>
                  <a:schemeClr val="tx1"/>
                </a:solidFill>
              </a:rPr>
              <a:t>endosome </a:t>
            </a:r>
            <a:r>
              <a:rPr lang="en-US" sz="3000" dirty="0" smtClean="0">
                <a:solidFill>
                  <a:schemeClr val="tx1"/>
                </a:solidFill>
              </a:rPr>
              <a:t>lysosomes fusion).</a:t>
            </a:r>
          </a:p>
          <a:p>
            <a:pPr marL="457200" indent="-457200" algn="l">
              <a:buClr>
                <a:srgbClr val="9E0075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1"/>
                </a:solidFill>
              </a:rPr>
              <a:t>Inside </a:t>
            </a:r>
            <a:r>
              <a:rPr lang="en-US" sz="3000" dirty="0" smtClean="0">
                <a:solidFill>
                  <a:schemeClr val="tx1"/>
                </a:solidFill>
              </a:rPr>
              <a:t>these </a:t>
            </a:r>
            <a:r>
              <a:rPr lang="en-US" sz="3000" dirty="0" smtClean="0">
                <a:solidFill>
                  <a:schemeClr val="tx1"/>
                </a:solidFill>
              </a:rPr>
              <a:t>cells the E.B differentiates to the metabolically active dividing </a:t>
            </a:r>
            <a:r>
              <a:rPr lang="en-US" sz="3000" b="1" dirty="0" smtClean="0">
                <a:solidFill>
                  <a:srgbClr val="C00000"/>
                </a:solidFill>
              </a:rPr>
              <a:t>reticulate body</a:t>
            </a:r>
            <a:r>
              <a:rPr lang="en-US" sz="3000" dirty="0" smtClean="0">
                <a:solidFill>
                  <a:srgbClr val="C00000"/>
                </a:solidFill>
              </a:rPr>
              <a:t> (RB) </a:t>
            </a:r>
            <a:r>
              <a:rPr lang="en-US" sz="3000" dirty="0" smtClean="0">
                <a:solidFill>
                  <a:schemeClr val="tx1"/>
                </a:solidFill>
              </a:rPr>
              <a:t>(diagnostic stage; </a:t>
            </a:r>
            <a:r>
              <a:rPr lang="en-US" sz="3000" dirty="0" smtClean="0">
                <a:solidFill>
                  <a:srgbClr val="9E0075"/>
                </a:solidFill>
              </a:rPr>
              <a:t>inclusion bodies</a:t>
            </a:r>
            <a:r>
              <a:rPr lang="en-US" sz="3000" dirty="0" smtClean="0">
                <a:solidFill>
                  <a:schemeClr val="tx1"/>
                </a:solidFill>
              </a:rPr>
              <a:t>).</a:t>
            </a:r>
          </a:p>
          <a:p>
            <a:pPr marL="457200" indent="-457200" algn="l">
              <a:buClr>
                <a:srgbClr val="9E0075"/>
              </a:buClr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1"/>
                </a:solidFill>
              </a:rPr>
              <a:t>After 48 hours, </a:t>
            </a:r>
            <a:r>
              <a:rPr lang="en-US" sz="3000" dirty="0">
                <a:solidFill>
                  <a:schemeClr val="tx1"/>
                </a:solidFill>
              </a:rPr>
              <a:t>infected </a:t>
            </a:r>
            <a:r>
              <a:rPr lang="en-US" sz="3000" dirty="0" smtClean="0">
                <a:solidFill>
                  <a:schemeClr val="tx1"/>
                </a:solidFill>
              </a:rPr>
              <a:t>cells will rupture to release many elementary bodies resulting in host cell death, and infection of other cells.   </a:t>
            </a:r>
          </a:p>
        </p:txBody>
      </p:sp>
    </p:spTree>
    <p:extLst>
      <p:ext uri="{BB962C8B-B14F-4D97-AF65-F5344CB8AC3E}">
        <p14:creationId xmlns:p14="http://schemas.microsoft.com/office/powerpoint/2010/main" val="410210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1" y="260649"/>
            <a:ext cx="8712969" cy="6419390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3000" b="1" dirty="0" smtClean="0">
                <a:solidFill>
                  <a:srgbClr val="D20091"/>
                </a:solidFill>
                <a:cs typeface="Times New Roman" panose="02020603050405020304" pitchFamily="18" charset="0"/>
              </a:rPr>
              <a:t>Pathology </a:t>
            </a:r>
            <a:r>
              <a:rPr lang="en-US" sz="3000" b="1" dirty="0">
                <a:solidFill>
                  <a:srgbClr val="D20091"/>
                </a:solidFill>
                <a:cs typeface="Times New Roman" panose="02020603050405020304" pitchFamily="18" charset="0"/>
              </a:rPr>
              <a:t>and </a:t>
            </a:r>
            <a:r>
              <a:rPr lang="en-US" sz="3000" b="1" dirty="0" smtClean="0">
                <a:solidFill>
                  <a:srgbClr val="D20091"/>
                </a:solidFill>
                <a:cs typeface="Times New Roman" panose="02020603050405020304" pitchFamily="18" charset="0"/>
              </a:rPr>
              <a:t>clinical picture</a:t>
            </a:r>
            <a:r>
              <a:rPr lang="en-US" sz="3000" b="1" dirty="0">
                <a:solidFill>
                  <a:srgbClr val="D20091"/>
                </a:solidFill>
                <a:cs typeface="Times New Roman" panose="02020603050405020304" pitchFamily="18" charset="0"/>
              </a:rPr>
              <a:t>: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3000" b="1" dirty="0">
                <a:solidFill>
                  <a:prstClr val="black"/>
                </a:solidFill>
                <a:cs typeface="Times New Roman" panose="02020603050405020304" pitchFamily="18" charset="0"/>
              </a:rPr>
              <a:t>Urethritis: </a:t>
            </a:r>
            <a:r>
              <a:rPr lang="en-US" sz="3000" dirty="0">
                <a:solidFill>
                  <a:prstClr val="black"/>
                </a:solidFill>
                <a:cs typeface="Times New Roman" panose="02020603050405020304" pitchFamily="18" charset="0"/>
              </a:rPr>
              <a:t>in male and female.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3000" b="1" dirty="0">
                <a:solidFill>
                  <a:prstClr val="black"/>
                </a:solidFill>
                <a:cs typeface="Times New Roman" panose="02020603050405020304" pitchFamily="18" charset="0"/>
              </a:rPr>
              <a:t>Vaginitis: </a:t>
            </a:r>
            <a:r>
              <a:rPr lang="en-US" sz="3000" dirty="0">
                <a:solidFill>
                  <a:prstClr val="black"/>
                </a:solidFill>
                <a:cs typeface="Times New Roman" panose="02020603050405020304" pitchFamily="18" charset="0"/>
              </a:rPr>
              <a:t>itching, copious- yellowish offensive discharge.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3000" b="1" dirty="0">
                <a:solidFill>
                  <a:prstClr val="black"/>
                </a:solidFill>
                <a:cs typeface="Times New Roman" panose="02020603050405020304" pitchFamily="18" charset="0"/>
              </a:rPr>
              <a:t>Prostatitis</a:t>
            </a:r>
            <a:r>
              <a:rPr lang="en-US" sz="3000" dirty="0">
                <a:solidFill>
                  <a:prstClr val="black"/>
                </a:solidFill>
                <a:cs typeface="Times New Roman" panose="02020603050405020304" pitchFamily="18" charset="0"/>
              </a:rPr>
              <a:t> and </a:t>
            </a:r>
            <a:r>
              <a:rPr lang="en-US" sz="3000" b="1" dirty="0">
                <a:solidFill>
                  <a:prstClr val="black"/>
                </a:solidFill>
                <a:cs typeface="Times New Roman" panose="02020603050405020304" pitchFamily="18" charset="0"/>
              </a:rPr>
              <a:t>seminal</a:t>
            </a:r>
            <a:r>
              <a:rPr lang="en-US" sz="30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en-US" sz="3000" b="1" dirty="0">
                <a:solidFill>
                  <a:prstClr val="black"/>
                </a:solidFill>
                <a:cs typeface="Times New Roman" panose="02020603050405020304" pitchFamily="18" charset="0"/>
              </a:rPr>
              <a:t>vesiculitis</a:t>
            </a:r>
            <a:r>
              <a:rPr lang="en-US" sz="3000" dirty="0">
                <a:solidFill>
                  <a:prstClr val="black"/>
                </a:solidFill>
                <a:cs typeface="Times New Roman" panose="02020603050405020304" pitchFamily="18" charset="0"/>
              </a:rPr>
              <a:t> in male. </a:t>
            </a:r>
            <a:endParaRPr lang="en-US" sz="30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3000" b="1" dirty="0">
                <a:solidFill>
                  <a:srgbClr val="D20091"/>
                </a:solidFill>
                <a:cs typeface="Times New Roman" panose="02020603050405020304" pitchFamily="18" charset="0"/>
              </a:rPr>
              <a:t>Diagnosis:  </a:t>
            </a:r>
            <a:r>
              <a:rPr lang="en-US" sz="3000" dirty="0">
                <a:solidFill>
                  <a:prstClr val="black"/>
                </a:solidFill>
                <a:cs typeface="Times New Roman" panose="02020603050405020304" pitchFamily="18" charset="0"/>
              </a:rPr>
              <a:t>Detection of the trophozoite in vaginal or urethral </a:t>
            </a:r>
            <a:r>
              <a:rPr lang="en-US" sz="30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discharge</a:t>
            </a:r>
            <a:r>
              <a:rPr lang="en-US" sz="3000" dirty="0" smtClean="0"/>
              <a:t>.</a:t>
            </a:r>
            <a:endParaRPr lang="en-US" sz="30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8" t="8345" r="20441" b="37845"/>
          <a:stretch/>
        </p:blipFill>
        <p:spPr bwMode="auto">
          <a:xfrm>
            <a:off x="179512" y="3573016"/>
            <a:ext cx="3672408" cy="31683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4896544" cy="36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89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188641"/>
            <a:ext cx="8568952" cy="576063"/>
          </a:xfrm>
          <a:noFill/>
        </p:spPr>
        <p:txBody>
          <a:bodyPr>
            <a:noAutofit/>
          </a:bodyPr>
          <a:lstStyle/>
          <a:p>
            <a:pPr rtl="0"/>
            <a:r>
              <a:rPr lang="en-US" sz="3200" b="1" u="sng" dirty="0" smtClean="0">
                <a:solidFill>
                  <a:srgbClr val="D20091"/>
                </a:solidFill>
              </a:rPr>
              <a:t>Congenital</a:t>
            </a:r>
            <a:r>
              <a:rPr lang="en-US" sz="3200" dirty="0" smtClean="0">
                <a:solidFill>
                  <a:srgbClr val="D20091"/>
                </a:solidFill>
              </a:rPr>
              <a:t> and </a:t>
            </a:r>
            <a:r>
              <a:rPr lang="en-US" sz="3200" b="1" u="sng" dirty="0" smtClean="0">
                <a:solidFill>
                  <a:srgbClr val="D20091"/>
                </a:solidFill>
              </a:rPr>
              <a:t>Perinatal </a:t>
            </a:r>
            <a:r>
              <a:rPr lang="en-US" sz="3200" dirty="0">
                <a:solidFill>
                  <a:srgbClr val="D20091"/>
                </a:solidFill>
              </a:rPr>
              <a:t>I</a:t>
            </a:r>
            <a:r>
              <a:rPr lang="en-US" sz="3200" dirty="0" smtClean="0">
                <a:solidFill>
                  <a:srgbClr val="D20091"/>
                </a:solidFill>
              </a:rPr>
              <a:t>nfections</a:t>
            </a:r>
            <a:r>
              <a:rPr lang="en-US" sz="3200" dirty="0" smtClean="0">
                <a:solidFill>
                  <a:srgbClr val="D20091"/>
                </a:solidFill>
              </a:rPr>
              <a:t>:</a:t>
            </a:r>
            <a:endParaRPr lang="en-US" sz="3200" dirty="0">
              <a:solidFill>
                <a:srgbClr val="D2009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784976" cy="5904656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 rtl="0"/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Congenital (intrauterine or prenatal) </a:t>
            </a:r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infections: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those transmitted </a:t>
            </a:r>
            <a:r>
              <a:rPr lang="en-US" sz="3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transplacentally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rtl="0"/>
            <a:r>
              <a:rPr lang="en-US" sz="3000" b="1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causative agents are:</a:t>
            </a:r>
          </a:p>
          <a:p>
            <a:pPr marL="457200" indent="-457200" algn="l">
              <a:buFontTx/>
              <a:buChar char="-"/>
            </a:pP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Cytomegalovirus.</a:t>
            </a:r>
          </a:p>
          <a:p>
            <a:pPr marL="457200" indent="-457200" algn="l">
              <a:buFontTx/>
              <a:buChar char="-"/>
            </a:pP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HIV.</a:t>
            </a:r>
          </a:p>
          <a:p>
            <a:pPr marL="457200" indent="-457200" algn="l" rtl="0">
              <a:buFontTx/>
              <a:buChar char="-"/>
            </a:pP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Parvovirus B19.</a:t>
            </a:r>
          </a:p>
          <a:p>
            <a:pPr marL="457200" indent="-457200" algn="l">
              <a:buFontTx/>
              <a:buChar char="-"/>
            </a:pPr>
            <a:r>
              <a:rPr lang="en-US" sz="3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Toxoplasma </a:t>
            </a:r>
            <a:r>
              <a:rPr lang="en-US" sz="3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gondii</a:t>
            </a: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buFontTx/>
              <a:buChar char="-"/>
            </a:pP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Rubella virus.</a:t>
            </a:r>
          </a:p>
          <a:p>
            <a:pPr marL="457200" indent="-457200" algn="l">
              <a:buFontTx/>
              <a:buChar char="-"/>
            </a:pPr>
            <a:r>
              <a:rPr lang="en-US" sz="3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Treponema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pallidum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l">
              <a:buFontTx/>
              <a:buChar char="-"/>
            </a:pP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Herpes </a:t>
            </a: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simplex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*.</a:t>
            </a:r>
            <a:endParaRPr lang="en-US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99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640960" cy="6480720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en-US" sz="3000" b="1" u="sng" dirty="0" smtClean="0">
                <a:solidFill>
                  <a:srgbClr val="D20091"/>
                </a:solidFill>
              </a:rPr>
              <a:t>The </a:t>
            </a:r>
            <a:r>
              <a:rPr lang="en-US" sz="3000" b="1" u="sng" dirty="0">
                <a:solidFill>
                  <a:srgbClr val="D20091"/>
                </a:solidFill>
              </a:rPr>
              <a:t>effect of intrauterine infections on the fetus:</a:t>
            </a:r>
          </a:p>
          <a:p>
            <a:pPr marL="457200" indent="-457200" algn="l" rt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rgbClr val="7030A0"/>
                </a:solidFill>
              </a:rPr>
              <a:t>Abnormal organogenesis:</a:t>
            </a:r>
          </a:p>
          <a:p>
            <a:pPr algn="l" rtl="0"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 </a:t>
            </a:r>
            <a:r>
              <a:rPr lang="en-US" sz="3000" dirty="0" smtClean="0">
                <a:solidFill>
                  <a:schemeClr val="tx1"/>
                </a:solidFill>
              </a:rPr>
              <a:t>   </a:t>
            </a:r>
            <a:r>
              <a:rPr lang="en-US" sz="3000" dirty="0" smtClean="0">
                <a:solidFill>
                  <a:srgbClr val="7030A0"/>
                </a:solidFill>
              </a:rPr>
              <a:t>rubella</a:t>
            </a:r>
            <a:r>
              <a:rPr lang="en-US" sz="3000" dirty="0" smtClean="0">
                <a:solidFill>
                  <a:schemeClr val="tx1"/>
                </a:solidFill>
              </a:rPr>
              <a:t>: structural abnormalities in tissue and organs; defects in retina, pulmonary artery stenosis.</a:t>
            </a:r>
          </a:p>
          <a:p>
            <a:pPr marL="457200" indent="-457200" algn="l" rt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rgbClr val="7030A0"/>
                </a:solidFill>
              </a:rPr>
              <a:t>Inflammatory response results in tissue damage:</a:t>
            </a:r>
          </a:p>
          <a:p>
            <a:pPr algn="l" rtl="0"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 </a:t>
            </a:r>
            <a:r>
              <a:rPr lang="en-US" sz="3000" dirty="0" smtClean="0">
                <a:solidFill>
                  <a:schemeClr val="tx1"/>
                </a:solidFill>
              </a:rPr>
              <a:t>   </a:t>
            </a:r>
            <a:r>
              <a:rPr lang="en-US" sz="3000" dirty="0" smtClean="0">
                <a:solidFill>
                  <a:srgbClr val="7030A0"/>
                </a:solidFill>
              </a:rPr>
              <a:t>CMV</a:t>
            </a:r>
            <a:r>
              <a:rPr lang="en-US" sz="3000" dirty="0" smtClean="0">
                <a:solidFill>
                  <a:schemeClr val="tx1"/>
                </a:solidFill>
              </a:rPr>
              <a:t> and </a:t>
            </a:r>
            <a:r>
              <a:rPr lang="en-US" sz="3000" i="1" dirty="0" smtClean="0">
                <a:solidFill>
                  <a:srgbClr val="7030A0"/>
                </a:solidFill>
              </a:rPr>
              <a:t>T.gondii</a:t>
            </a:r>
            <a:r>
              <a:rPr lang="en-US" sz="3000" dirty="0" smtClean="0">
                <a:solidFill>
                  <a:schemeClr val="tx1"/>
                </a:solidFill>
              </a:rPr>
              <a:t>: cause cerebritis (encephalitis); so cerebral atrophy and intracranial calcification.</a:t>
            </a:r>
          </a:p>
          <a:p>
            <a:pPr marL="457200" indent="-457200" algn="l" rt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rgbClr val="7030A0"/>
                </a:solidFill>
              </a:rPr>
              <a:t>Placental insufficiency: </a:t>
            </a:r>
          </a:p>
          <a:p>
            <a:pPr algn="l" rtl="0">
              <a:spcBef>
                <a:spcPts val="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low birth weight, premature birth, fetal death.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35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88641"/>
            <a:ext cx="45719" cy="72007"/>
          </a:xfrm>
        </p:spPr>
        <p:txBody>
          <a:bodyPr>
            <a:normAutofit fontScale="90000"/>
          </a:bodyPr>
          <a:lstStyle/>
          <a:p>
            <a:pPr algn="l" rtl="0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856984" cy="648072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 rtl="0">
              <a:spcBef>
                <a:spcPts val="0"/>
              </a:spcBef>
            </a:pPr>
            <a:r>
              <a:rPr lang="en-US" b="1" dirty="0" smtClean="0">
                <a:solidFill>
                  <a:srgbClr val="9E0075"/>
                </a:solidFill>
              </a:rPr>
              <a:t>Perinatal infections:                                      </a:t>
            </a:r>
            <a:r>
              <a:rPr lang="en-US" dirty="0" smtClean="0">
                <a:solidFill>
                  <a:schemeClr val="tx1"/>
                </a:solidFill>
              </a:rPr>
              <a:t>        </a:t>
            </a:r>
            <a:r>
              <a:rPr lang="en-US" sz="3000" dirty="0" smtClean="0">
                <a:solidFill>
                  <a:schemeClr val="tx1"/>
                </a:solidFill>
              </a:rPr>
              <a:t>Acquired at </a:t>
            </a:r>
            <a:r>
              <a:rPr lang="en-US" sz="3000" b="1" dirty="0" smtClean="0">
                <a:solidFill>
                  <a:srgbClr val="C00000"/>
                </a:solidFill>
              </a:rPr>
              <a:t>birth</a:t>
            </a:r>
            <a:r>
              <a:rPr lang="en-US" sz="3000" dirty="0" smtClean="0">
                <a:solidFill>
                  <a:schemeClr val="tx1"/>
                </a:solidFill>
              </a:rPr>
              <a:t> </a:t>
            </a:r>
            <a:r>
              <a:rPr lang="en-US" sz="3000" b="1" dirty="0" smtClean="0">
                <a:solidFill>
                  <a:srgbClr val="C00000"/>
                </a:solidFill>
              </a:rPr>
              <a:t>or</a:t>
            </a:r>
            <a:r>
              <a:rPr lang="en-US" sz="3000" dirty="0" smtClean="0">
                <a:solidFill>
                  <a:schemeClr val="tx1"/>
                </a:solidFill>
              </a:rPr>
              <a:t> during the first four weeks </a:t>
            </a:r>
            <a:r>
              <a:rPr lang="en-US" sz="3000" b="1" dirty="0" smtClean="0">
                <a:solidFill>
                  <a:srgbClr val="C00000"/>
                </a:solidFill>
              </a:rPr>
              <a:t>after birth </a:t>
            </a:r>
            <a:r>
              <a:rPr lang="en-US" sz="3000" dirty="0" smtClean="0">
                <a:solidFill>
                  <a:schemeClr val="tx1"/>
                </a:solidFill>
              </a:rPr>
              <a:t>from maternal or non-maternal sources.</a:t>
            </a:r>
            <a:endParaRPr lang="en-US" sz="3000" dirty="0">
              <a:solidFill>
                <a:schemeClr val="tx1"/>
              </a:solidFill>
            </a:endParaRPr>
          </a:p>
          <a:p>
            <a:pPr algn="l" rtl="0">
              <a:spcBef>
                <a:spcPts val="0"/>
              </a:spcBef>
            </a:pPr>
            <a:r>
              <a:rPr lang="en-US" sz="3000" b="1" u="sng" dirty="0" smtClean="0">
                <a:solidFill>
                  <a:srgbClr val="9E0075"/>
                </a:solidFill>
              </a:rPr>
              <a:t>Causative agents:</a:t>
            </a:r>
          </a:p>
          <a:p>
            <a:pPr algn="l" rtl="0">
              <a:spcBef>
                <a:spcPts val="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- </a:t>
            </a:r>
            <a:r>
              <a:rPr lang="en-US" sz="3000" i="1" dirty="0" smtClean="0">
                <a:solidFill>
                  <a:schemeClr val="tx1"/>
                </a:solidFill>
              </a:rPr>
              <a:t>E.coli</a:t>
            </a:r>
            <a:r>
              <a:rPr lang="en-US" sz="3000" dirty="0" smtClean="0">
                <a:solidFill>
                  <a:schemeClr val="tx1"/>
                </a:solidFill>
              </a:rPr>
              <a:t> and other </a:t>
            </a:r>
            <a:r>
              <a:rPr lang="en-US" sz="3000" i="1" dirty="0" smtClean="0">
                <a:solidFill>
                  <a:schemeClr val="tx1"/>
                </a:solidFill>
              </a:rPr>
              <a:t>Enterobacteriaceae</a:t>
            </a:r>
            <a:r>
              <a:rPr lang="en-US" sz="3000" dirty="0" smtClean="0">
                <a:solidFill>
                  <a:schemeClr val="tx1"/>
                </a:solidFill>
              </a:rPr>
              <a:t>.</a:t>
            </a:r>
          </a:p>
          <a:p>
            <a:pPr algn="l" rtl="0">
              <a:spcBef>
                <a:spcPts val="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- Group B </a:t>
            </a:r>
            <a:r>
              <a:rPr lang="en-US" sz="3000" i="1" dirty="0" smtClean="0">
                <a:solidFill>
                  <a:schemeClr val="tx1"/>
                </a:solidFill>
              </a:rPr>
              <a:t>Streptococci</a:t>
            </a:r>
            <a:r>
              <a:rPr lang="en-US" sz="3000" dirty="0">
                <a:solidFill>
                  <a:schemeClr val="tx1"/>
                </a:solidFill>
              </a:rPr>
              <a:t> </a:t>
            </a:r>
            <a:r>
              <a:rPr lang="en-US" sz="3000" dirty="0" smtClean="0">
                <a:solidFill>
                  <a:schemeClr val="tx1"/>
                </a:solidFill>
              </a:rPr>
              <a:t>and </a:t>
            </a:r>
            <a:r>
              <a:rPr lang="en-US" sz="3000" i="1" dirty="0" smtClean="0">
                <a:solidFill>
                  <a:schemeClr val="tx1"/>
                </a:solidFill>
              </a:rPr>
              <a:t>Listeria</a:t>
            </a:r>
            <a:r>
              <a:rPr lang="en-US" sz="3000" dirty="0" smtClean="0">
                <a:solidFill>
                  <a:schemeClr val="tx1"/>
                </a:solidFill>
              </a:rPr>
              <a:t> </a:t>
            </a:r>
            <a:r>
              <a:rPr lang="en-US" sz="3000" i="1" dirty="0" smtClean="0">
                <a:solidFill>
                  <a:schemeClr val="tx1"/>
                </a:solidFill>
              </a:rPr>
              <a:t>monocytogenes</a:t>
            </a:r>
            <a:r>
              <a:rPr lang="en-US" sz="3000" dirty="0" smtClean="0">
                <a:solidFill>
                  <a:schemeClr val="tx1"/>
                </a:solidFill>
              </a:rPr>
              <a:t>.</a:t>
            </a:r>
          </a:p>
          <a:p>
            <a:pPr algn="l" rtl="0">
              <a:spcBef>
                <a:spcPts val="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- Gonococci and Chlamydia.</a:t>
            </a:r>
          </a:p>
          <a:p>
            <a:pPr algn="l" rtl="0">
              <a:spcBef>
                <a:spcPts val="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- Viruses: herpes simples.</a:t>
            </a:r>
          </a:p>
          <a:p>
            <a:pPr algn="l" rtl="0">
              <a:spcBef>
                <a:spcPts val="0"/>
              </a:spcBef>
            </a:pPr>
            <a:r>
              <a:rPr lang="en-US" sz="3000" dirty="0" smtClean="0">
                <a:solidFill>
                  <a:schemeClr val="tx1"/>
                </a:solidFill>
              </a:rPr>
              <a:t>- Candida. </a:t>
            </a:r>
          </a:p>
          <a:p>
            <a:pPr algn="l" rtl="0">
              <a:spcBef>
                <a:spcPts val="0"/>
              </a:spcBef>
            </a:pPr>
            <a:r>
              <a:rPr lang="en-US" sz="3000" b="1" u="sng" dirty="0" smtClean="0">
                <a:solidFill>
                  <a:srgbClr val="9E0075"/>
                </a:solidFill>
              </a:rPr>
              <a:t>Effects: </a:t>
            </a:r>
          </a:p>
          <a:p>
            <a:pPr algn="l" rtl="0">
              <a:spcBef>
                <a:spcPts val="0"/>
              </a:spcBef>
            </a:pPr>
            <a:r>
              <a:rPr lang="en-US" sz="3000" dirty="0" smtClean="0">
                <a:solidFill>
                  <a:srgbClr val="9E0075"/>
                </a:solidFill>
              </a:rPr>
              <a:t>Bacterial sepsis: </a:t>
            </a:r>
            <a:r>
              <a:rPr lang="en-US" sz="3000" dirty="0" smtClean="0">
                <a:solidFill>
                  <a:schemeClr val="tx1"/>
                </a:solidFill>
              </a:rPr>
              <a:t>Mortality rate </a:t>
            </a:r>
            <a:r>
              <a:rPr lang="en-US" sz="3000" smtClean="0">
                <a:solidFill>
                  <a:schemeClr val="tx1"/>
                </a:solidFill>
              </a:rPr>
              <a:t>is </a:t>
            </a:r>
            <a:r>
              <a:rPr lang="en-US" sz="3000" smtClean="0">
                <a:solidFill>
                  <a:schemeClr val="tx1"/>
                </a:solidFill>
              </a:rPr>
              <a:t>10 - 40</a:t>
            </a:r>
            <a:r>
              <a:rPr lang="en-US" sz="3000" dirty="0" smtClean="0">
                <a:solidFill>
                  <a:schemeClr val="tx1"/>
                </a:solidFill>
              </a:rPr>
              <a:t>%.</a:t>
            </a:r>
          </a:p>
          <a:p>
            <a:pPr algn="l" rtl="0">
              <a:spcBef>
                <a:spcPts val="0"/>
              </a:spcBef>
            </a:pPr>
            <a:r>
              <a:rPr lang="en-US" sz="3000" dirty="0" smtClean="0">
                <a:solidFill>
                  <a:srgbClr val="9E0075"/>
                </a:solidFill>
              </a:rPr>
              <a:t>Meningitis:</a:t>
            </a:r>
            <a:r>
              <a:rPr lang="en-US" sz="3000" dirty="0" smtClean="0">
                <a:solidFill>
                  <a:schemeClr val="tx1"/>
                </a:solidFill>
              </a:rPr>
              <a:t> neurological damage: in 20-50% of survivors.</a:t>
            </a:r>
            <a:endParaRPr lang="en-US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2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5527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44367" y="2564904"/>
            <a:ext cx="1037463" cy="369332"/>
          </a:xfrm>
          <a:prstGeom prst="rect">
            <a:avLst/>
          </a:prstGeom>
          <a:solidFill>
            <a:srgbClr val="FFB3EB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l" rtl="0"/>
            <a:r>
              <a:rPr lang="en-US" b="1" dirty="0" smtClean="0"/>
              <a:t>48 hours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4212693"/>
            <a:ext cx="1345240" cy="369332"/>
          </a:xfrm>
          <a:prstGeom prst="rect">
            <a:avLst/>
          </a:prstGeom>
          <a:solidFill>
            <a:srgbClr val="FFB3EB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l" rtl="0"/>
            <a:r>
              <a:rPr lang="en-US" b="1" dirty="0" smtClean="0"/>
              <a:t>24-30 hours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40352" y="1484784"/>
            <a:ext cx="1172116" cy="369332"/>
          </a:xfrm>
          <a:prstGeom prst="rect">
            <a:avLst/>
          </a:prstGeom>
          <a:solidFill>
            <a:srgbClr val="FFB3EB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l" rtl="0"/>
            <a:r>
              <a:rPr lang="en-US" b="1" dirty="0" smtClean="0"/>
              <a:t>0 -5 hours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525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72008" cy="72007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 rtl="0"/>
            <a:r>
              <a:rPr lang="en-US" sz="800" b="1" dirty="0" smtClean="0"/>
              <a:t>n</a:t>
            </a:r>
            <a:endParaRPr lang="ar-AE" sz="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640960" cy="6408712"/>
          </a:xfrm>
          <a:noFill/>
        </p:spPr>
        <p:txBody>
          <a:bodyPr>
            <a:normAutofit/>
          </a:bodyPr>
          <a:lstStyle/>
          <a:p>
            <a:pPr algn="l"/>
            <a:endParaRPr lang="en-US" dirty="0" smtClean="0"/>
          </a:p>
          <a:p>
            <a:pPr algn="l"/>
            <a:endParaRPr lang="en-US" dirty="0"/>
          </a:p>
          <a:p>
            <a:pPr algn="l"/>
            <a:endParaRPr lang="en-US" dirty="0" smtClean="0"/>
          </a:p>
          <a:p>
            <a:pPr algn="l"/>
            <a:endParaRPr lang="en-US" dirty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/>
            <a:endParaRPr lang="en-US" dirty="0"/>
          </a:p>
          <a:p>
            <a:pPr algn="l"/>
            <a:endParaRPr lang="en-US" dirty="0" smtClean="0"/>
          </a:p>
          <a:p>
            <a:pPr algn="l"/>
            <a:endParaRPr lang="en-US" dirty="0"/>
          </a:p>
          <a:p>
            <a:pPr algn="l"/>
            <a:r>
              <a:rPr lang="en-US" sz="2800" b="1" dirty="0" smtClean="0">
                <a:solidFill>
                  <a:srgbClr val="9E0075"/>
                </a:solidFill>
              </a:rPr>
              <a:t>Chlamydia inclusions: Reticulate body.                  </a:t>
            </a:r>
            <a:endParaRPr lang="ar-AE" sz="2800" b="1" dirty="0">
              <a:solidFill>
                <a:srgbClr val="9E0075"/>
              </a:solidFill>
            </a:endParaRPr>
          </a:p>
        </p:txBody>
      </p:sp>
      <p:pic>
        <p:nvPicPr>
          <p:cNvPr id="1027" name="Picture 3" descr="C:\Users\nimer\Desktop\ChlamydiaTrachomatisEinschlussk%25C3%25B6rperch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061" y="2636912"/>
            <a:ext cx="4536722" cy="27334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04" y="2636913"/>
            <a:ext cx="4320480" cy="27334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611560" y="3813827"/>
            <a:ext cx="978408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77940" y="-3125615"/>
            <a:ext cx="2120900" cy="907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6444208" y="3334134"/>
            <a:ext cx="978408" cy="24231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4899288" y="3763919"/>
            <a:ext cx="489204" cy="24231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6749008" y="4581128"/>
            <a:ext cx="978408" cy="24231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07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260648"/>
            <a:ext cx="8712968" cy="6408712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l">
              <a:spcBef>
                <a:spcPts val="600"/>
              </a:spcBef>
            </a:pPr>
            <a:r>
              <a:rPr lang="en-US" sz="3000" b="1" dirty="0">
                <a:solidFill>
                  <a:srgbClr val="9E0075"/>
                </a:solidFill>
              </a:rPr>
              <a:t>Serotypes and Tissue Damage:</a:t>
            </a:r>
            <a:endParaRPr lang="ar-AE" sz="3000" b="1" dirty="0">
              <a:solidFill>
                <a:srgbClr val="9E0075"/>
              </a:solidFill>
            </a:endParaRPr>
          </a:p>
          <a:p>
            <a:pPr marL="457200" lvl="0" indent="-4572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3000" i="1" dirty="0" smtClean="0">
                <a:solidFill>
                  <a:schemeClr val="tx1"/>
                </a:solidFill>
              </a:rPr>
              <a:t>Chlamydia </a:t>
            </a:r>
            <a:r>
              <a:rPr lang="en-US" sz="3000" i="1" dirty="0" smtClean="0">
                <a:solidFill>
                  <a:schemeClr val="tx1"/>
                </a:solidFill>
              </a:rPr>
              <a:t>trachomatis </a:t>
            </a:r>
            <a:r>
              <a:rPr lang="en-US" sz="3000" dirty="0" smtClean="0">
                <a:solidFill>
                  <a:schemeClr val="tx1"/>
                </a:solidFill>
              </a:rPr>
              <a:t>has several serovars: A-L.</a:t>
            </a:r>
          </a:p>
          <a:p>
            <a:pPr algn="l">
              <a:spcBef>
                <a:spcPts val="600"/>
              </a:spcBef>
            </a:pPr>
            <a:r>
              <a:rPr lang="en-US" sz="3000" b="1" dirty="0" smtClean="0">
                <a:solidFill>
                  <a:srgbClr val="9E0075"/>
                </a:solidFill>
              </a:rPr>
              <a:t>Chlamydial infections:</a:t>
            </a:r>
            <a:endParaRPr lang="en-US" sz="3000" b="1" dirty="0">
              <a:solidFill>
                <a:srgbClr val="9E0075"/>
              </a:solidFill>
            </a:endParaRPr>
          </a:p>
          <a:p>
            <a:pPr marL="914400" lvl="1" indent="-457200" algn="l">
              <a:spcBef>
                <a:spcPts val="600"/>
              </a:spcBef>
              <a:buClr>
                <a:srgbClr val="7030A0"/>
              </a:buClr>
              <a:buSzPct val="121000"/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chemeClr val="tx1"/>
                </a:solidFill>
              </a:rPr>
              <a:t>Eye infection </a:t>
            </a:r>
            <a:r>
              <a:rPr lang="en-US" sz="3000" dirty="0">
                <a:solidFill>
                  <a:schemeClr val="tx1"/>
                </a:solidFill>
              </a:rPr>
              <a:t>(trachoma</a:t>
            </a:r>
            <a:r>
              <a:rPr lang="en-US" sz="3000" dirty="0" smtClean="0">
                <a:solidFill>
                  <a:schemeClr val="tx1"/>
                </a:solidFill>
              </a:rPr>
              <a:t>): serotypes A</a:t>
            </a:r>
            <a:r>
              <a:rPr lang="en-US" sz="3000" dirty="0">
                <a:solidFill>
                  <a:schemeClr val="tx1"/>
                </a:solidFill>
              </a:rPr>
              <a:t>, B and </a:t>
            </a:r>
            <a:r>
              <a:rPr lang="en-US" sz="3000" dirty="0" smtClean="0">
                <a:solidFill>
                  <a:schemeClr val="tx1"/>
                </a:solidFill>
              </a:rPr>
              <a:t>C.  </a:t>
            </a:r>
            <a:endParaRPr lang="en-US" sz="3000" dirty="0">
              <a:solidFill>
                <a:schemeClr val="tx1"/>
              </a:solidFill>
            </a:endParaRPr>
          </a:p>
          <a:p>
            <a:pPr marL="914400" lvl="1" indent="-457200" algn="l">
              <a:spcBef>
                <a:spcPts val="600"/>
              </a:spcBef>
              <a:buClr>
                <a:srgbClr val="7030A0"/>
              </a:buClr>
              <a:buSzPct val="121000"/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rgbClr val="D20091"/>
                </a:solidFill>
              </a:rPr>
              <a:t>Genital tract infections:</a:t>
            </a:r>
          </a:p>
          <a:p>
            <a:pPr marL="1371600" lvl="2" indent="-4572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D20091"/>
                </a:solidFill>
              </a:rPr>
              <a:t>Nongonococcal urethritis (discharge</a:t>
            </a:r>
            <a:r>
              <a:rPr lang="en-US" sz="3000" dirty="0" smtClean="0">
                <a:solidFill>
                  <a:srgbClr val="D20091"/>
                </a:solidFill>
              </a:rPr>
              <a:t>): </a:t>
            </a:r>
            <a:r>
              <a:rPr lang="en-US" sz="3000" dirty="0" smtClean="0">
                <a:solidFill>
                  <a:schemeClr val="tx1"/>
                </a:solidFill>
              </a:rPr>
              <a:t>Caused </a:t>
            </a:r>
            <a:r>
              <a:rPr lang="en-US" sz="3000" dirty="0">
                <a:solidFill>
                  <a:schemeClr val="tx1"/>
                </a:solidFill>
              </a:rPr>
              <a:t>by:  s</a:t>
            </a:r>
            <a:r>
              <a:rPr lang="en-US" sz="3000" dirty="0" smtClean="0">
                <a:solidFill>
                  <a:schemeClr val="tx1"/>
                </a:solidFill>
              </a:rPr>
              <a:t>erovars</a:t>
            </a:r>
            <a:r>
              <a:rPr lang="en-US" sz="3000" dirty="0">
                <a:solidFill>
                  <a:schemeClr val="tx1"/>
                </a:solidFill>
              </a:rPr>
              <a:t>: </a:t>
            </a:r>
            <a:r>
              <a:rPr lang="en-US" sz="3000" b="1" dirty="0" smtClean="0">
                <a:solidFill>
                  <a:schemeClr val="tx1"/>
                </a:solidFill>
              </a:rPr>
              <a:t>D- K</a:t>
            </a:r>
            <a:r>
              <a:rPr lang="en-US" sz="3000" dirty="0" smtClean="0">
                <a:solidFill>
                  <a:schemeClr val="tx1"/>
                </a:solidFill>
              </a:rPr>
              <a:t>.</a:t>
            </a:r>
          </a:p>
          <a:p>
            <a:pPr marL="1485900" lvl="2" indent="-5715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rgbClr val="D20091"/>
                </a:solidFill>
              </a:rPr>
              <a:t>Lymphogranuloma </a:t>
            </a:r>
            <a:r>
              <a:rPr lang="en-US" sz="3000" dirty="0" smtClean="0">
                <a:solidFill>
                  <a:srgbClr val="D20091"/>
                </a:solidFill>
              </a:rPr>
              <a:t>venereum (LGV</a:t>
            </a:r>
            <a:r>
              <a:rPr lang="en-US" sz="3000" dirty="0">
                <a:solidFill>
                  <a:srgbClr val="D20091"/>
                </a:solidFill>
              </a:rPr>
              <a:t>): </a:t>
            </a:r>
            <a:endParaRPr lang="en-US" sz="3000" dirty="0" smtClean="0">
              <a:solidFill>
                <a:srgbClr val="D20091"/>
              </a:solidFill>
            </a:endParaRPr>
          </a:p>
          <a:p>
            <a:pPr lvl="2" algn="l">
              <a:spcBef>
                <a:spcPts val="600"/>
              </a:spcBef>
            </a:pPr>
            <a:r>
              <a:rPr lang="en-US" sz="3000" dirty="0" smtClean="0">
                <a:solidFill>
                  <a:prstClr val="black"/>
                </a:solidFill>
              </a:rPr>
              <a:t>More invasive infection</a:t>
            </a:r>
            <a:r>
              <a:rPr lang="en-US" sz="3000" dirty="0">
                <a:solidFill>
                  <a:schemeClr val="tx1"/>
                </a:solidFill>
              </a:rPr>
              <a:t> </a:t>
            </a:r>
            <a:r>
              <a:rPr lang="en-US" sz="3000" dirty="0" smtClean="0">
                <a:solidFill>
                  <a:schemeClr val="tx1"/>
                </a:solidFill>
              </a:rPr>
              <a:t>c</a:t>
            </a:r>
            <a:r>
              <a:rPr lang="en-US" sz="3000" dirty="0" smtClean="0">
                <a:solidFill>
                  <a:schemeClr val="tx1"/>
                </a:solidFill>
              </a:rPr>
              <a:t>aused </a:t>
            </a:r>
            <a:r>
              <a:rPr lang="en-US" sz="3000" dirty="0">
                <a:solidFill>
                  <a:schemeClr val="tx1"/>
                </a:solidFill>
              </a:rPr>
              <a:t>by s</a:t>
            </a:r>
            <a:r>
              <a:rPr lang="en-US" sz="3000" dirty="0" smtClean="0">
                <a:solidFill>
                  <a:schemeClr val="tx1"/>
                </a:solidFill>
              </a:rPr>
              <a:t>erovars</a:t>
            </a:r>
            <a:r>
              <a:rPr lang="en-US" sz="3000" b="1" dirty="0">
                <a:solidFill>
                  <a:schemeClr val="tx1"/>
                </a:solidFill>
              </a:rPr>
              <a:t>: L1, L2, and </a:t>
            </a:r>
            <a:r>
              <a:rPr lang="en-US" sz="3000" b="1" dirty="0" smtClean="0">
                <a:solidFill>
                  <a:schemeClr val="tx1"/>
                </a:solidFill>
              </a:rPr>
              <a:t>L3</a:t>
            </a:r>
            <a:r>
              <a:rPr lang="en-US" sz="3000" b="1" dirty="0" smtClean="0">
                <a:solidFill>
                  <a:schemeClr val="tx1"/>
                </a:solidFill>
              </a:rPr>
              <a:t>.</a:t>
            </a:r>
            <a:endParaRPr lang="en-US" sz="3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5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8072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3000" b="1" dirty="0" smtClean="0">
                <a:solidFill>
                  <a:srgbClr val="7030A0"/>
                </a:solidFill>
              </a:rPr>
              <a:t> Nongonococcal </a:t>
            </a:r>
            <a:r>
              <a:rPr lang="en-US" sz="3000" b="1" dirty="0">
                <a:solidFill>
                  <a:srgbClr val="7030A0"/>
                </a:solidFill>
              </a:rPr>
              <a:t>urethritis</a:t>
            </a:r>
            <a:r>
              <a:rPr lang="en-US" sz="3000" dirty="0">
                <a:solidFill>
                  <a:srgbClr val="7030A0"/>
                </a:solidFill>
              </a:rPr>
              <a:t>: </a:t>
            </a:r>
            <a:r>
              <a:rPr lang="en-US" sz="3000" dirty="0" smtClean="0">
                <a:solidFill>
                  <a:srgbClr val="7030A0"/>
                </a:solidFill>
              </a:rPr>
              <a:t>Discharge</a:t>
            </a:r>
            <a:r>
              <a:rPr lang="en-US" sz="3000" dirty="0" smtClean="0">
                <a:solidFill>
                  <a:srgbClr val="7030A0"/>
                </a:solidFill>
              </a:rPr>
              <a:t>: </a:t>
            </a:r>
            <a:r>
              <a:rPr lang="en-US" sz="3000" dirty="0" smtClean="0"/>
              <a:t>More mucus fewer pus.</a:t>
            </a:r>
            <a:endParaRPr lang="en-US" sz="3000" dirty="0"/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b="1" u="sng" dirty="0" smtClean="0">
                <a:solidFill>
                  <a:srgbClr val="0070C0"/>
                </a:solidFill>
              </a:rPr>
              <a:t>In male</a:t>
            </a:r>
            <a:r>
              <a:rPr lang="en-US" sz="3000" dirty="0" smtClean="0">
                <a:solidFill>
                  <a:srgbClr val="0070C0"/>
                </a:solidFill>
              </a:rPr>
              <a:t>:  </a:t>
            </a:r>
          </a:p>
          <a:p>
            <a:pPr lv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950" dirty="0" smtClean="0">
                <a:solidFill>
                  <a:srgbClr val="0070C0"/>
                </a:solidFill>
              </a:rPr>
              <a:t>Urethritis</a:t>
            </a:r>
            <a:r>
              <a:rPr lang="en-US" sz="2950" dirty="0">
                <a:solidFill>
                  <a:prstClr val="black"/>
                </a:solidFill>
              </a:rPr>
              <a:t>, </a:t>
            </a:r>
            <a:r>
              <a:rPr lang="en-US" sz="2950" dirty="0" smtClean="0">
                <a:solidFill>
                  <a:prstClr val="black"/>
                </a:solidFill>
              </a:rPr>
              <a:t>the infection may </a:t>
            </a:r>
            <a:r>
              <a:rPr lang="en-US" sz="2950" dirty="0">
                <a:solidFill>
                  <a:prstClr val="black"/>
                </a:solidFill>
              </a:rPr>
              <a:t>extend to </a:t>
            </a:r>
            <a:r>
              <a:rPr lang="en-US" sz="2950" dirty="0" smtClean="0">
                <a:solidFill>
                  <a:srgbClr val="0070C0"/>
                </a:solidFill>
              </a:rPr>
              <a:t>epididymitis</a:t>
            </a:r>
            <a:r>
              <a:rPr lang="en-US" sz="2950" dirty="0" smtClean="0">
                <a:solidFill>
                  <a:prstClr val="black"/>
                </a:solidFill>
              </a:rPr>
              <a:t> </a:t>
            </a:r>
            <a:r>
              <a:rPr lang="en-US" sz="2950" dirty="0">
                <a:solidFill>
                  <a:prstClr val="black"/>
                </a:solidFill>
              </a:rPr>
              <a:t>and </a:t>
            </a:r>
            <a:r>
              <a:rPr lang="en-US" sz="2950" dirty="0">
                <a:solidFill>
                  <a:srgbClr val="0070C0"/>
                </a:solidFill>
              </a:rPr>
              <a:t>prostatitis</a:t>
            </a:r>
            <a:r>
              <a:rPr lang="en-US" sz="2950" dirty="0">
                <a:solidFill>
                  <a:prstClr val="black"/>
                </a:solidFill>
              </a:rPr>
              <a:t> but rarely </a:t>
            </a:r>
            <a:r>
              <a:rPr lang="en-US" sz="2950" dirty="0" smtClean="0">
                <a:solidFill>
                  <a:prstClr val="black"/>
                </a:solidFill>
              </a:rPr>
              <a:t>to the </a:t>
            </a:r>
            <a:r>
              <a:rPr lang="en-US" sz="2950" dirty="0" smtClean="0"/>
              <a:t>testes</a:t>
            </a:r>
            <a:r>
              <a:rPr lang="en-US" sz="2950" dirty="0" smtClean="0">
                <a:solidFill>
                  <a:srgbClr val="0070C0"/>
                </a:solidFill>
              </a:rPr>
              <a:t> </a:t>
            </a:r>
            <a:r>
              <a:rPr lang="en-US" sz="2950" dirty="0" smtClean="0">
                <a:solidFill>
                  <a:prstClr val="black"/>
                </a:solidFill>
              </a:rPr>
              <a:t>(</a:t>
            </a:r>
            <a:r>
              <a:rPr lang="en-US" sz="2950" dirty="0" smtClean="0">
                <a:solidFill>
                  <a:srgbClr val="0070C0"/>
                </a:solidFill>
              </a:rPr>
              <a:t>orchitis</a:t>
            </a:r>
            <a:r>
              <a:rPr lang="en-US" sz="2950" dirty="0" smtClean="0">
                <a:solidFill>
                  <a:prstClr val="black"/>
                </a:solidFill>
              </a:rPr>
              <a:t>).</a:t>
            </a:r>
            <a:endParaRPr lang="en-US" sz="2950" dirty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950" dirty="0" smtClean="0">
                <a:solidFill>
                  <a:prstClr val="black"/>
                </a:solidFill>
              </a:rPr>
              <a:t>One-third </a:t>
            </a:r>
            <a:r>
              <a:rPr lang="en-US" sz="2950" dirty="0">
                <a:solidFill>
                  <a:prstClr val="black"/>
                </a:solidFill>
              </a:rPr>
              <a:t>of patients have </a:t>
            </a:r>
            <a:r>
              <a:rPr lang="en-US" sz="2950" dirty="0">
                <a:solidFill>
                  <a:srgbClr val="0070C0"/>
                </a:solidFill>
              </a:rPr>
              <a:t>Reiter </a:t>
            </a:r>
            <a:r>
              <a:rPr lang="en-US" sz="2950" dirty="0" smtClean="0">
                <a:solidFill>
                  <a:srgbClr val="0070C0"/>
                </a:solidFill>
              </a:rPr>
              <a:t>syndrome </a:t>
            </a:r>
            <a:r>
              <a:rPr lang="en-US" sz="2950" dirty="0" smtClean="0">
                <a:solidFill>
                  <a:prstClr val="black"/>
                </a:solidFill>
              </a:rPr>
              <a:t>(HLA-B27</a:t>
            </a:r>
            <a:r>
              <a:rPr lang="en-US" sz="2950" dirty="0">
                <a:solidFill>
                  <a:prstClr val="black"/>
                </a:solidFill>
              </a:rPr>
              <a:t>;</a:t>
            </a:r>
            <a:r>
              <a:rPr lang="en-US" sz="2950" dirty="0" smtClean="0">
                <a:solidFill>
                  <a:prstClr val="black"/>
                </a:solidFill>
              </a:rPr>
              <a:t> </a:t>
            </a:r>
            <a:r>
              <a:rPr lang="en-US" sz="2950" dirty="0" smtClean="0"/>
              <a:t>acute </a:t>
            </a:r>
            <a:r>
              <a:rPr lang="en-US" sz="2950" u="sng" dirty="0"/>
              <a:t>aseptic</a:t>
            </a:r>
            <a:r>
              <a:rPr lang="en-US" sz="2950" dirty="0"/>
              <a:t> arthritis </a:t>
            </a:r>
            <a:r>
              <a:rPr lang="en-US" sz="2950" dirty="0" smtClean="0"/>
              <a:t>+ urethritis + conjunctivitis).</a:t>
            </a:r>
            <a:endParaRPr lang="en-US" sz="2950" dirty="0"/>
          </a:p>
          <a:p>
            <a:pPr lvl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3000" b="1" u="sng" dirty="0" smtClean="0">
                <a:solidFill>
                  <a:srgbClr val="D20091"/>
                </a:solidFill>
              </a:rPr>
              <a:t>In </a:t>
            </a:r>
            <a:r>
              <a:rPr lang="en-US" sz="3000" b="1" u="sng" dirty="0">
                <a:solidFill>
                  <a:srgbClr val="D20091"/>
                </a:solidFill>
              </a:rPr>
              <a:t>Female</a:t>
            </a:r>
            <a:r>
              <a:rPr lang="en-US" sz="3000" dirty="0">
                <a:solidFill>
                  <a:srgbClr val="D20091"/>
                </a:solidFill>
              </a:rPr>
              <a:t>: </a:t>
            </a:r>
            <a:endParaRPr lang="en-US" sz="3000" dirty="0" smtClean="0">
              <a:solidFill>
                <a:srgbClr val="D20091"/>
              </a:solidFill>
            </a:endParaRPr>
          </a:p>
          <a:p>
            <a:pPr lv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950" dirty="0">
                <a:solidFill>
                  <a:srgbClr val="D20091"/>
                </a:solidFill>
              </a:rPr>
              <a:t>Cervicitis </a:t>
            </a:r>
            <a:r>
              <a:rPr lang="en-US" sz="2950" dirty="0"/>
              <a:t>and</a:t>
            </a:r>
            <a:r>
              <a:rPr lang="en-US" sz="2950" dirty="0">
                <a:solidFill>
                  <a:srgbClr val="D20091"/>
                </a:solidFill>
              </a:rPr>
              <a:t> pelvic inflammatory disease.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950" dirty="0" smtClean="0"/>
              <a:t>Most </a:t>
            </a:r>
            <a:r>
              <a:rPr lang="en-US" sz="2950" dirty="0"/>
              <a:t>of the cases are asymptomatic.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950" dirty="0" smtClean="0">
                <a:solidFill>
                  <a:prstClr val="black"/>
                </a:solidFill>
              </a:rPr>
              <a:t>Exposure </a:t>
            </a:r>
            <a:r>
              <a:rPr lang="en-US" sz="2950" dirty="0">
                <a:solidFill>
                  <a:prstClr val="black"/>
                </a:solidFill>
              </a:rPr>
              <a:t>to ineffective antibiotics or interferon-</a:t>
            </a:r>
            <a:r>
              <a:rPr lang="el-GR" sz="2950" dirty="0">
                <a:solidFill>
                  <a:prstClr val="black"/>
                </a:solidFill>
              </a:rPr>
              <a:t>γ</a:t>
            </a:r>
            <a:r>
              <a:rPr lang="en-US" sz="2950" dirty="0">
                <a:solidFill>
                  <a:prstClr val="black"/>
                </a:solidFill>
              </a:rPr>
              <a:t> may results in </a:t>
            </a:r>
            <a:r>
              <a:rPr lang="en-US" sz="2950" dirty="0" smtClean="0">
                <a:solidFill>
                  <a:srgbClr val="D20091"/>
                </a:solidFill>
              </a:rPr>
              <a:t>persistence </a:t>
            </a:r>
            <a:r>
              <a:rPr lang="en-US" sz="2950" dirty="0" smtClean="0"/>
              <a:t>→ chronic </a:t>
            </a:r>
            <a:r>
              <a:rPr lang="en-US" sz="2950" dirty="0"/>
              <a:t>infection</a:t>
            </a:r>
            <a:r>
              <a:rPr lang="en-US" sz="2950" dirty="0">
                <a:solidFill>
                  <a:prstClr val="black"/>
                </a:solidFill>
              </a:rPr>
              <a:t>.</a:t>
            </a:r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950" dirty="0" smtClean="0">
                <a:solidFill>
                  <a:srgbClr val="D20091"/>
                </a:solidFill>
              </a:rPr>
              <a:t>Infertility</a:t>
            </a:r>
            <a:r>
              <a:rPr lang="en-US" sz="2950" dirty="0" smtClean="0"/>
              <a:t> </a:t>
            </a:r>
            <a:r>
              <a:rPr lang="en-US" sz="2950" dirty="0"/>
              <a:t>and </a:t>
            </a:r>
            <a:r>
              <a:rPr lang="en-US" sz="2950" dirty="0">
                <a:solidFill>
                  <a:srgbClr val="D20091"/>
                </a:solidFill>
              </a:rPr>
              <a:t>ectopic</a:t>
            </a:r>
            <a:r>
              <a:rPr lang="en-US" sz="2950" dirty="0"/>
              <a:t> pregnancy.  </a:t>
            </a:r>
            <a:endParaRPr lang="en-US" sz="2950" dirty="0" smtClean="0"/>
          </a:p>
          <a:p>
            <a:pPr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950" dirty="0" smtClean="0"/>
              <a:t>Neonatal conjunctivitis &amp; pneumonia.</a:t>
            </a:r>
            <a:endParaRPr lang="en-US" sz="2950" dirty="0"/>
          </a:p>
        </p:txBody>
      </p:sp>
    </p:spTree>
    <p:extLst>
      <p:ext uri="{BB962C8B-B14F-4D97-AF65-F5344CB8AC3E}">
        <p14:creationId xmlns:p14="http://schemas.microsoft.com/office/powerpoint/2010/main" val="71786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45719" cy="72007"/>
          </a:xfrm>
        </p:spPr>
        <p:txBody>
          <a:bodyPr>
            <a:normAutofit fontScale="90000"/>
          </a:bodyPr>
          <a:lstStyle/>
          <a:p>
            <a:pPr algn="l" rtl="0"/>
            <a:r>
              <a:rPr lang="en-US" sz="800" dirty="0" smtClean="0"/>
              <a:t>N</a:t>
            </a:r>
            <a:endParaRPr lang="ar-AE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6336704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457200" lvl="0" indent="-457200" algn="l" rtl="0">
              <a:buFont typeface="Wingdings" panose="05000000000000000000" pitchFamily="2" charset="2"/>
              <a:buChar char="Ø"/>
            </a:pPr>
            <a:r>
              <a:rPr lang="en-US" sz="3000" b="1" dirty="0" smtClean="0">
                <a:solidFill>
                  <a:srgbClr val="7030A0"/>
                </a:solidFill>
              </a:rPr>
              <a:t>Lymphogranuloma venereum</a:t>
            </a:r>
            <a:r>
              <a:rPr lang="en-US" sz="3000" dirty="0">
                <a:solidFill>
                  <a:srgbClr val="7030A0"/>
                </a:solidFill>
              </a:rPr>
              <a:t> </a:t>
            </a:r>
            <a:r>
              <a:rPr lang="en-US" sz="3000" dirty="0" smtClean="0">
                <a:solidFill>
                  <a:srgbClr val="7030A0"/>
                </a:solidFill>
              </a:rPr>
              <a:t>(</a:t>
            </a:r>
            <a:r>
              <a:rPr lang="en-US" sz="3000" b="1" dirty="0" smtClean="0">
                <a:solidFill>
                  <a:srgbClr val="7030A0"/>
                </a:solidFill>
              </a:rPr>
              <a:t>LGV</a:t>
            </a:r>
            <a:r>
              <a:rPr lang="en-US" sz="3000" dirty="0">
                <a:solidFill>
                  <a:srgbClr val="7030A0"/>
                </a:solidFill>
              </a:rPr>
              <a:t>):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Invasive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 caused by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serovars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L1, L2, and L3.</a:t>
            </a:r>
          </a:p>
          <a:p>
            <a:pPr marL="457200" lvl="0" indent="-457200" algn="l" rtl="0">
              <a:buFont typeface="Arial" panose="020B0604020202020204" pitchFamily="34" charset="0"/>
              <a:buChar char="•"/>
            </a:pPr>
            <a:r>
              <a:rPr lang="en-US" sz="3000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presentation:</a:t>
            </a:r>
          </a:p>
          <a:p>
            <a:pPr marL="457200" lvl="0" indent="-457200" algn="l"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Papules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then herpetic-like </a:t>
            </a:r>
            <a:r>
              <a:rPr lang="en-US" sz="3000" b="1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ulcers</a:t>
            </a:r>
            <a:r>
              <a:rPr lang="en-US" sz="3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formed on 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external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genitalia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persist for 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to two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months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(invasive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infection).</a:t>
            </a:r>
            <a:endParaRPr lang="en-US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l" rtl="0"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Painful </a:t>
            </a: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swelling of </a:t>
            </a:r>
            <a:r>
              <a:rPr lang="en-US" sz="3000" dirty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inguinal and perirectal lymph </a:t>
            </a:r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nodes</a:t>
            </a:r>
            <a:r>
              <a:rPr lang="en-US" sz="3000" dirty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(bubo).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Cervical adenopathy (oral sex)</a:t>
            </a:r>
          </a:p>
          <a:p>
            <a:pPr marL="457200" lvl="0" indent="-457200" algn="l" rtl="0"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Lymphatic 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bstruction; </a:t>
            </a:r>
            <a:r>
              <a:rPr lang="en-US" sz="3000" dirty="0" smtClean="0">
                <a:solidFill>
                  <a:srgbClr val="D2009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elephantiasis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genitalia. </a:t>
            </a:r>
          </a:p>
          <a:p>
            <a:pPr lvl="0" algn="l" rtl="0"/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 of genital ulcers: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chancer,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chancroid (</a:t>
            </a:r>
            <a:r>
              <a:rPr lang="en-US" sz="3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Haemophilus ducreyi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genital herpes, trauma, drug sensitivity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ar-AE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00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784976" cy="504055"/>
          </a:xfrm>
          <a:noFill/>
        </p:spPr>
        <p:txBody>
          <a:bodyPr>
            <a:noAutofit/>
          </a:bodyPr>
          <a:lstStyle/>
          <a:p>
            <a:pPr algn="l" rtl="0"/>
            <a:r>
              <a:rPr lang="en-US" sz="2700" b="1" dirty="0" smtClean="0">
                <a:solidFill>
                  <a:srgbClr val="7030A0"/>
                </a:solidFill>
              </a:rPr>
              <a:t>Clinical picture of </a:t>
            </a:r>
            <a:r>
              <a:rPr lang="en-US" sz="2700" b="1" i="1" dirty="0" smtClean="0">
                <a:solidFill>
                  <a:srgbClr val="7030A0"/>
                </a:solidFill>
              </a:rPr>
              <a:t>Chlamydia trachomatis</a:t>
            </a:r>
            <a:r>
              <a:rPr lang="en-US" sz="2700" b="1" dirty="0" smtClean="0">
                <a:solidFill>
                  <a:srgbClr val="7030A0"/>
                </a:solidFill>
              </a:rPr>
              <a:t>:</a:t>
            </a:r>
            <a:endParaRPr lang="ar-AE" sz="2700" b="1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692696"/>
            <a:ext cx="8784976" cy="5904656"/>
          </a:xfrm>
          <a:noFill/>
        </p:spPr>
        <p:txBody>
          <a:bodyPr>
            <a:normAutofit/>
          </a:bodyPr>
          <a:lstStyle/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endParaRPr lang="en-US" sz="2000" b="1" dirty="0" smtClean="0">
              <a:solidFill>
                <a:schemeClr val="tx1"/>
              </a:solidFill>
            </a:endParaRPr>
          </a:p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 </a:t>
            </a:r>
          </a:p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Urethral discharge :</a:t>
            </a:r>
          </a:p>
          <a:p>
            <a:pPr algn="l" rtl="0"/>
            <a:r>
              <a:rPr lang="en-US" sz="2000" b="1" dirty="0" smtClean="0">
                <a:solidFill>
                  <a:schemeClr val="tx1"/>
                </a:solidFill>
              </a:rPr>
              <a:t> (more </a:t>
            </a:r>
            <a:r>
              <a:rPr lang="en-US" sz="2000" b="1" dirty="0" err="1" smtClean="0">
                <a:solidFill>
                  <a:schemeClr val="tx1"/>
                </a:solidFill>
              </a:rPr>
              <a:t>mucoid</a:t>
            </a:r>
            <a:r>
              <a:rPr lang="en-US" sz="2000" b="1" dirty="0" smtClean="0">
                <a:solidFill>
                  <a:schemeClr val="tx1"/>
                </a:solidFill>
              </a:rPr>
              <a:t> with fewer pus cell).                            Chlamydial Cervicitis.</a:t>
            </a:r>
            <a:endParaRPr lang="ar-AE" sz="20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nimer\Desktop\img0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36" y="836712"/>
            <a:ext cx="4100941" cy="4896544"/>
          </a:xfrm>
          <a:prstGeom prst="rect">
            <a:avLst/>
          </a:prstGeom>
          <a:noFill/>
          <a:ln>
            <a:solidFill>
              <a:srgbClr val="9E007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imer\Desktop\chlamcervicit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852038"/>
            <a:ext cx="4248472" cy="4881218"/>
          </a:xfrm>
          <a:prstGeom prst="rect">
            <a:avLst/>
          </a:prstGeom>
          <a:noFill/>
          <a:ln>
            <a:solidFill>
              <a:srgbClr val="9E007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51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xually transmitted diseases-syphilis and gonorrhea-1,2-nimer-mansour (1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sexually transmitted diseases-syphilis and gonorrhea-1,2-nimer-mansour (1)</Template>
  <TotalTime>3224</TotalTime>
  <Words>1445</Words>
  <Application>Microsoft Office PowerPoint</Application>
  <PresentationFormat>On-screen Show (4:3)</PresentationFormat>
  <Paragraphs>208</Paragraphs>
  <Slides>33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sexually transmitted diseases-syphilis and gonorrhea-1,2-nimer-mansour (1)</vt:lpstr>
      <vt:lpstr>Non-gonococcal Urethritis (Chlamydia, Mycoplasma, Ureaplasma, and others)</vt:lpstr>
      <vt:lpstr>Chlamydia trachomatis</vt:lpstr>
      <vt:lpstr>PowerPoint Presentation</vt:lpstr>
      <vt:lpstr>PowerPoint Presentation</vt:lpstr>
      <vt:lpstr>n</vt:lpstr>
      <vt:lpstr>PowerPoint Presentation</vt:lpstr>
      <vt:lpstr>PowerPoint Presentation</vt:lpstr>
      <vt:lpstr>N</vt:lpstr>
      <vt:lpstr>Clinical picture of Chlamydia trachomatis:</vt:lpstr>
      <vt:lpstr>PowerPoint Presentation</vt:lpstr>
      <vt:lpstr>PowerPoint Presentation</vt:lpstr>
      <vt:lpstr>Diagnosis of Chlamydia trachomatis infection: </vt:lpstr>
      <vt:lpstr>PowerPoint Presentation</vt:lpstr>
      <vt:lpstr>Mycoplasma hominis, Mycoplasma genitalium, and  Ureaplasma urealyticum</vt:lpstr>
      <vt:lpstr>Mycoplasma&amp; Ureaplasma</vt:lpstr>
      <vt:lpstr>PowerPoint Presentation</vt:lpstr>
      <vt:lpstr>n</vt:lpstr>
      <vt:lpstr>PowerPoint Presentation</vt:lpstr>
      <vt:lpstr>PowerPoint Presentation</vt:lpstr>
      <vt:lpstr>PowerPoint Presentation</vt:lpstr>
      <vt:lpstr>Symptoms: foul smelling vaginal discharge, irritation, dysuria. Diagnosis: Demonstration of clue cells and pH greater than 4.5.  Treatment: metronidazole oral and vaginal gel + clindamycin.</vt:lpstr>
      <vt:lpstr>Vaginal Candidiasis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Trichomoniasis:</vt:lpstr>
      <vt:lpstr>PowerPoint Presentation</vt:lpstr>
      <vt:lpstr>PowerPoint Presentation</vt:lpstr>
      <vt:lpstr>Congenital and Perinatal Infections:</vt:lpstr>
      <vt:lpstr>PowerPoint Presentation</vt:lpstr>
      <vt:lpstr>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Chlamydia trachomatis, Mycoplasma, Ureaplasma, and other Non-Gonococcal urethritis:</dc:title>
  <dc:creator>nimer</dc:creator>
  <cp:lastModifiedBy>Sozan Fadl</cp:lastModifiedBy>
  <cp:revision>159</cp:revision>
  <dcterms:created xsi:type="dcterms:W3CDTF">2012-05-24T12:43:57Z</dcterms:created>
  <dcterms:modified xsi:type="dcterms:W3CDTF">2016-03-30T08:14:37Z</dcterms:modified>
</cp:coreProperties>
</file>